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06"/>
  </p:notesMasterIdLst>
  <p:sldIdLst>
    <p:sldId id="895" r:id="rId2"/>
    <p:sldId id="939" r:id="rId3"/>
    <p:sldId id="773" r:id="rId4"/>
    <p:sldId id="1012" r:id="rId5"/>
    <p:sldId id="1019" r:id="rId6"/>
    <p:sldId id="1013" r:id="rId7"/>
    <p:sldId id="949" r:id="rId8"/>
    <p:sldId id="1014" r:id="rId9"/>
    <p:sldId id="947" r:id="rId10"/>
    <p:sldId id="950" r:id="rId11"/>
    <p:sldId id="951" r:id="rId12"/>
    <p:sldId id="948" r:id="rId13"/>
    <p:sldId id="953" r:id="rId14"/>
    <p:sldId id="1009" r:id="rId15"/>
    <p:sldId id="1011" r:id="rId16"/>
    <p:sldId id="940" r:id="rId17"/>
    <p:sldId id="1010" r:id="rId18"/>
    <p:sldId id="956" r:id="rId19"/>
    <p:sldId id="957" r:id="rId20"/>
    <p:sldId id="958" r:id="rId21"/>
    <p:sldId id="1015" r:id="rId22"/>
    <p:sldId id="1016" r:id="rId23"/>
    <p:sldId id="959" r:id="rId24"/>
    <p:sldId id="962" r:id="rId25"/>
    <p:sldId id="963" r:id="rId26"/>
    <p:sldId id="961" r:id="rId27"/>
    <p:sldId id="964" r:id="rId28"/>
    <p:sldId id="965" r:id="rId29"/>
    <p:sldId id="1023" r:id="rId30"/>
    <p:sldId id="1024" r:id="rId31"/>
    <p:sldId id="1025" r:id="rId32"/>
    <p:sldId id="1026" r:id="rId33"/>
    <p:sldId id="1027" r:id="rId34"/>
    <p:sldId id="1029" r:id="rId35"/>
    <p:sldId id="1031" r:id="rId36"/>
    <p:sldId id="1032" r:id="rId37"/>
    <p:sldId id="966" r:id="rId38"/>
    <p:sldId id="836" r:id="rId39"/>
    <p:sldId id="967" r:id="rId40"/>
    <p:sldId id="943" r:id="rId41"/>
    <p:sldId id="968" r:id="rId42"/>
    <p:sldId id="969" r:id="rId43"/>
    <p:sldId id="944" r:id="rId44"/>
    <p:sldId id="970" r:id="rId45"/>
    <p:sldId id="945" r:id="rId46"/>
    <p:sldId id="841" r:id="rId47"/>
    <p:sldId id="983" r:id="rId48"/>
    <p:sldId id="971" r:id="rId49"/>
    <p:sldId id="984" r:id="rId50"/>
    <p:sldId id="972" r:id="rId51"/>
    <p:sldId id="973" r:id="rId52"/>
    <p:sldId id="1033" r:id="rId53"/>
    <p:sldId id="974" r:id="rId54"/>
    <p:sldId id="1018" r:id="rId55"/>
    <p:sldId id="979" r:id="rId56"/>
    <p:sldId id="977" r:id="rId57"/>
    <p:sldId id="978" r:id="rId58"/>
    <p:sldId id="980" r:id="rId59"/>
    <p:sldId id="981" r:id="rId60"/>
    <p:sldId id="982" r:id="rId61"/>
    <p:sldId id="1017" r:id="rId62"/>
    <p:sldId id="985" r:id="rId63"/>
    <p:sldId id="986" r:id="rId64"/>
    <p:sldId id="987" r:id="rId65"/>
    <p:sldId id="988" r:id="rId66"/>
    <p:sldId id="1020" r:id="rId67"/>
    <p:sldId id="990" r:id="rId68"/>
    <p:sldId id="989" r:id="rId69"/>
    <p:sldId id="991" r:id="rId70"/>
    <p:sldId id="1021" r:id="rId71"/>
    <p:sldId id="992" r:id="rId72"/>
    <p:sldId id="993" r:id="rId73"/>
    <p:sldId id="994" r:id="rId74"/>
    <p:sldId id="995" r:id="rId75"/>
    <p:sldId id="996" r:id="rId76"/>
    <p:sldId id="997" r:id="rId77"/>
    <p:sldId id="998" r:id="rId78"/>
    <p:sldId id="999" r:id="rId79"/>
    <p:sldId id="1006" r:id="rId80"/>
    <p:sldId id="1000" r:id="rId81"/>
    <p:sldId id="1001" r:id="rId82"/>
    <p:sldId id="1002" r:id="rId83"/>
    <p:sldId id="1003" r:id="rId84"/>
    <p:sldId id="1004" r:id="rId85"/>
    <p:sldId id="1005" r:id="rId86"/>
    <p:sldId id="902" r:id="rId87"/>
    <p:sldId id="903" r:id="rId88"/>
    <p:sldId id="1007" r:id="rId89"/>
    <p:sldId id="930" r:id="rId90"/>
    <p:sldId id="922" r:id="rId91"/>
    <p:sldId id="741" r:id="rId92"/>
    <p:sldId id="936" r:id="rId93"/>
    <p:sldId id="927" r:id="rId94"/>
    <p:sldId id="931" r:id="rId95"/>
    <p:sldId id="937" r:id="rId96"/>
    <p:sldId id="932" r:id="rId97"/>
    <p:sldId id="933" r:id="rId98"/>
    <p:sldId id="934" r:id="rId99"/>
    <p:sldId id="935" r:id="rId100"/>
    <p:sldId id="938" r:id="rId101"/>
    <p:sldId id="925" r:id="rId102"/>
    <p:sldId id="928" r:id="rId103"/>
    <p:sldId id="929" r:id="rId104"/>
    <p:sldId id="796" r:id="rId10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773"/>
            <p14:sldId id="1012"/>
            <p14:sldId id="1019"/>
            <p14:sldId id="1013"/>
            <p14:sldId id="949"/>
            <p14:sldId id="1014"/>
            <p14:sldId id="947"/>
            <p14:sldId id="950"/>
            <p14:sldId id="951"/>
            <p14:sldId id="948"/>
            <p14:sldId id="953"/>
            <p14:sldId id="1009"/>
            <p14:sldId id="1011"/>
            <p14:sldId id="940"/>
            <p14:sldId id="1010"/>
            <p14:sldId id="956"/>
            <p14:sldId id="957"/>
            <p14:sldId id="958"/>
            <p14:sldId id="1015"/>
            <p14:sldId id="1016"/>
            <p14:sldId id="959"/>
            <p14:sldId id="962"/>
            <p14:sldId id="963"/>
            <p14:sldId id="961"/>
            <p14:sldId id="964"/>
            <p14:sldId id="965"/>
            <p14:sldId id="1023"/>
            <p14:sldId id="1024"/>
            <p14:sldId id="1025"/>
            <p14:sldId id="1026"/>
            <p14:sldId id="1027"/>
            <p14:sldId id="1029"/>
            <p14:sldId id="1031"/>
            <p14:sldId id="1032"/>
            <p14:sldId id="966"/>
            <p14:sldId id="836"/>
            <p14:sldId id="967"/>
            <p14:sldId id="943"/>
            <p14:sldId id="968"/>
            <p14:sldId id="969"/>
            <p14:sldId id="944"/>
            <p14:sldId id="970"/>
            <p14:sldId id="945"/>
            <p14:sldId id="841"/>
            <p14:sldId id="983"/>
            <p14:sldId id="971"/>
            <p14:sldId id="984"/>
            <p14:sldId id="972"/>
            <p14:sldId id="973"/>
            <p14:sldId id="1033"/>
            <p14:sldId id="974"/>
            <p14:sldId id="1018"/>
            <p14:sldId id="979"/>
            <p14:sldId id="977"/>
            <p14:sldId id="978"/>
            <p14:sldId id="980"/>
            <p14:sldId id="981"/>
            <p14:sldId id="982"/>
            <p14:sldId id="1017"/>
            <p14:sldId id="985"/>
            <p14:sldId id="986"/>
            <p14:sldId id="987"/>
            <p14:sldId id="988"/>
            <p14:sldId id="1020"/>
            <p14:sldId id="990"/>
            <p14:sldId id="989"/>
            <p14:sldId id="991"/>
            <p14:sldId id="1021"/>
            <p14:sldId id="992"/>
            <p14:sldId id="993"/>
            <p14:sldId id="994"/>
            <p14:sldId id="995"/>
            <p14:sldId id="996"/>
            <p14:sldId id="997"/>
            <p14:sldId id="998"/>
            <p14:sldId id="999"/>
            <p14:sldId id="1006"/>
            <p14:sldId id="1000"/>
            <p14:sldId id="1001"/>
            <p14:sldId id="1002"/>
            <p14:sldId id="1003"/>
            <p14:sldId id="1004"/>
            <p14:sldId id="1005"/>
            <p14:sldId id="902"/>
            <p14:sldId id="903"/>
            <p14:sldId id="1007"/>
            <p14:sldId id="930"/>
            <p14:sldId id="922"/>
            <p14:sldId id="741"/>
            <p14:sldId id="936"/>
            <p14:sldId id="927"/>
            <p14:sldId id="931"/>
            <p14:sldId id="937"/>
            <p14:sldId id="932"/>
            <p14:sldId id="933"/>
            <p14:sldId id="934"/>
            <p14:sldId id="935"/>
            <p14:sldId id="938"/>
            <p14:sldId id="925"/>
            <p14:sldId id="928"/>
            <p14:sldId id="929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FB8E20"/>
    <a:srgbClr val="36544F"/>
    <a:srgbClr val="B04432"/>
    <a:srgbClr val="9E60B8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87"/>
    <p:restoredTop sz="96911" autoAdjust="0"/>
  </p:normalViewPr>
  <p:slideViewPr>
    <p:cSldViewPr snapToGrid="0" snapToObjects="1">
      <p:cViewPr varScale="1">
        <p:scale>
          <a:sx n="165" d="100"/>
          <a:sy n="165" d="100"/>
        </p:scale>
        <p:origin x="1280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presProps" Target="pres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heme" Target="theme/theme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media/image1.jpg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21.01.20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concurrent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reactjs.org/concurrent" TargetMode="Externa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0EE01FF-D948-E142-B7E7-FB92FF57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8"/>
          <a:stretch/>
        </p:blipFill>
        <p:spPr>
          <a:xfrm>
            <a:off x="0" y="1"/>
            <a:ext cx="9894838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7126" y="-4714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271282" y="2270681"/>
            <a:ext cx="1027700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OOSE Abendvortrag Hamburg | Januar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5357092"/>
            <a:ext cx="4461108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nils.buzz</a:t>
            </a:r>
            <a:r>
              <a:rPr lang="de-DE" b="1" dirty="0">
                <a:solidFill>
                  <a:srgbClr val="36544F"/>
                </a:solidFill>
              </a:rPr>
              <a:t>/oose2020-react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3" y="1970620"/>
            <a:ext cx="1685078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Moderne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01493" y="4707150"/>
            <a:ext cx="4461108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Pattern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Property als Funktion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-a-Child (statt statischer Komponente!)</a:t>
            </a:r>
          </a:p>
          <a:p>
            <a:r>
              <a:rPr lang="de-DE" b="0" dirty="0">
                <a:solidFill>
                  <a:srgbClr val="36544F"/>
                </a:solidFill>
              </a:rPr>
              <a:t>Callback-Funktion liefert dann die Komponente zurück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398016"/>
            <a:ext cx="913585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ist eine Funktion!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this.props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stata.loading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818803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5387D2-250D-FA43-BB4C-D605B38F4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34188B-0DBD-9445-9C31-750B14518E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4805880"/>
          </a:xfrm>
        </p:spPr>
        <p:txBody>
          <a:bodyPr>
            <a:normAutofit/>
          </a:bodyPr>
          <a:lstStyle/>
          <a:p>
            <a:r>
              <a:rPr lang="de-DE" dirty="0"/>
              <a:t>Beispiel: Admin Dashboard</a:t>
            </a:r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sz="2000" dirty="0">
                <a:solidFill>
                  <a:srgbClr val="9E60B8"/>
                </a:solidFill>
              </a:rPr>
              <a:t>Technisch: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Wie kommt die Seite an die Daten?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 Unklar! In Arbeit...</a:t>
            </a:r>
          </a:p>
          <a:p>
            <a:pPr lvl="1"/>
            <a:r>
              <a:rPr lang="de-DE" sz="2000" dirty="0"/>
              <a:t>Nicht mehr mit </a:t>
            </a:r>
            <a:r>
              <a:rPr lang="de-DE" sz="2000" dirty="0" err="1"/>
              <a:t>useEffect</a:t>
            </a:r>
            <a:r>
              <a:rPr lang="de-DE" sz="2000" dirty="0"/>
              <a:t>,</a:t>
            </a:r>
            <a:br>
              <a:rPr lang="de-DE" sz="2000" dirty="0"/>
            </a:br>
            <a:r>
              <a:rPr lang="de-DE" sz="2000" dirty="0"/>
              <a:t>Komponenten-</a:t>
            </a:r>
            <a:r>
              <a:rPr lang="de-DE" sz="2000" dirty="0" err="1"/>
              <a:t>Lifecycle</a:t>
            </a:r>
            <a:endParaRPr lang="de-DE" sz="2000" b="0" dirty="0">
              <a:solidFill>
                <a:srgbClr val="36544F"/>
              </a:solidFill>
            </a:endParaRPr>
          </a:p>
          <a:p>
            <a:endParaRPr lang="de-DE" sz="2000" b="0" dirty="0">
              <a:solidFill>
                <a:srgbClr val="36544F"/>
              </a:solidFill>
            </a:endParaRPr>
          </a:p>
          <a:p>
            <a:r>
              <a:rPr lang="de-DE" sz="2000" b="0" dirty="0">
                <a:solidFill>
                  <a:srgbClr val="36544F"/>
                </a:solidFill>
              </a:rPr>
              <a:t>Wie unterbrechen wir das Rendern?</a:t>
            </a:r>
          </a:p>
          <a:p>
            <a:pPr lvl="1"/>
            <a:r>
              <a:rPr lang="de-DE" sz="2000" b="0" dirty="0" err="1">
                <a:solidFill>
                  <a:srgbClr val="36544F"/>
                </a:solidFill>
              </a:rPr>
              <a:t>Suspense</a:t>
            </a:r>
            <a:r>
              <a:rPr lang="de-DE" sz="2000" b="0" dirty="0">
                <a:solidFill>
                  <a:srgbClr val="36544F"/>
                </a:solidFill>
              </a:rPr>
              <a:t> Komponente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D4352C3-9641-7241-8DD2-8128370C3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1232647"/>
            <a:ext cx="4175707" cy="5225849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0BF6A89-486A-DB4C-9BE7-99F5694F3257}"/>
              </a:ext>
            </a:extLst>
          </p:cNvPr>
          <p:cNvSpPr/>
          <p:nvPr/>
        </p:nvSpPr>
        <p:spPr>
          <a:xfrm>
            <a:off x="5317250" y="1843662"/>
            <a:ext cx="2607550" cy="1585338"/>
          </a:xfrm>
          <a:prstGeom prst="rect">
            <a:avLst/>
          </a:prstGeom>
          <a:noFill/>
          <a:ln w="19050">
            <a:solidFill>
              <a:srgbClr val="FB8E2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CDF218E-BBD4-BF40-9E29-3472286BDED1}"/>
              </a:ext>
            </a:extLst>
          </p:cNvPr>
          <p:cNvSpPr/>
          <p:nvPr/>
        </p:nvSpPr>
        <p:spPr>
          <a:xfrm>
            <a:off x="5317250" y="3493167"/>
            <a:ext cx="2607550" cy="1778079"/>
          </a:xfrm>
          <a:prstGeom prst="rect">
            <a:avLst/>
          </a:prstGeom>
          <a:noFill/>
          <a:ln w="19050"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2F11E76-5F6B-404F-B3B3-21892C146147}"/>
              </a:ext>
            </a:extLst>
          </p:cNvPr>
          <p:cNvSpPr/>
          <p:nvPr/>
        </p:nvSpPr>
        <p:spPr>
          <a:xfrm>
            <a:off x="5317250" y="5335412"/>
            <a:ext cx="2607550" cy="1084051"/>
          </a:xfrm>
          <a:prstGeom prst="rect">
            <a:avLst/>
          </a:prstGeom>
          <a:noFill/>
          <a:ln w="19050">
            <a:solidFill>
              <a:srgbClr val="1778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3F574C-CD6E-7B4D-8640-C6E1B8C0D291}"/>
              </a:ext>
            </a:extLst>
          </p:cNvPr>
          <p:cNvSpPr txBox="1"/>
          <p:nvPr/>
        </p:nvSpPr>
        <p:spPr>
          <a:xfrm>
            <a:off x="8058491" y="2021424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cpus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33C018C-0C6E-9D4F-BCE0-50BB59C656FE}"/>
              </a:ext>
            </a:extLst>
          </p:cNvPr>
          <p:cNvSpPr txBox="1"/>
          <p:nvPr/>
        </p:nvSpPr>
        <p:spPr>
          <a:xfrm>
            <a:off x="8058491" y="3705098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C980414-42F1-B04F-AF69-E4E3BA95F5B5}"/>
              </a:ext>
            </a:extLst>
          </p:cNvPr>
          <p:cNvSpPr txBox="1"/>
          <p:nvPr/>
        </p:nvSpPr>
        <p:spPr>
          <a:xfrm>
            <a:off x="8058491" y="5493386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A1F1C82-D447-8B45-9623-65F385D2DAC0}"/>
              </a:ext>
            </a:extLst>
          </p:cNvPr>
          <p:cNvSpPr txBox="1"/>
          <p:nvPr/>
        </p:nvSpPr>
        <p:spPr>
          <a:xfrm>
            <a:off x="203200" y="1451309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http://localhost:9081/</a:t>
            </a:r>
            <a:r>
              <a:rPr lang="de-DE" sz="1400" dirty="0" err="1">
                <a:solidFill>
                  <a:srgbClr val="1778B8"/>
                </a:solidFill>
              </a:rPr>
              <a:t>dashboard?delay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065046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React.Suspense</a:t>
            </a:r>
            <a:r>
              <a:rPr lang="de-DE" b="0" dirty="0">
                <a:solidFill>
                  <a:srgbClr val="36544F"/>
                </a:solidFill>
              </a:rPr>
              <a:t>: legt fest, wo in der Komponentenhierarchie gewartet werden soll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D23EB81-D72F-F04D-B6A8-9D7ED8DF023D}"/>
              </a:ext>
            </a:extLst>
          </p:cNvPr>
          <p:cNvSpPr txBox="1"/>
          <p:nvPr/>
        </p:nvSpPr>
        <p:spPr>
          <a:xfrm>
            <a:off x="169332" y="1656484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Code-Beispiel: </a:t>
            </a:r>
            <a:r>
              <a:rPr lang="de-DE" sz="1400" dirty="0" err="1">
                <a:solidFill>
                  <a:srgbClr val="1778B8"/>
                </a:solidFill>
              </a:rPr>
              <a:t>DashboardWithSuspensePage.js</a:t>
            </a:r>
            <a:endParaRPr lang="de-DE" sz="1400" dirty="0">
              <a:solidFill>
                <a:srgbClr val="1778B8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8B1045A-FE4B-1C4B-8340-F0A264C5B47B}"/>
              </a:ext>
            </a:extLst>
          </p:cNvPr>
          <p:cNvSpPr txBox="1"/>
          <p:nvPr/>
        </p:nvSpPr>
        <p:spPr>
          <a:xfrm>
            <a:off x="203200" y="2502600"/>
            <a:ext cx="9499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dashboardData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loadDashboardData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DashboardPage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onClose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React.SuspenseList</a:t>
            </a:r>
            <a:r>
              <a:rPr lang="de-DE" sz="1600" b="1" dirty="0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revealOrder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backwards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</a:t>
            </a:r>
            <a:r>
              <a:rPr lang="de-DE" sz="1600" b="1" dirty="0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={&lt;Spinner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label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Logs..." /&gt;}&gt;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&lt;Logs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dashboardData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.logs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={&lt;Spinner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label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User..." /&gt;}&gt;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&lt;Users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usersResource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dashboardData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&lt;/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React.SuspenseList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45669948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React.Suspense</a:t>
            </a:r>
            <a:r>
              <a:rPr lang="de-DE" b="0" dirty="0">
                <a:solidFill>
                  <a:srgbClr val="36544F"/>
                </a:solidFill>
              </a:rPr>
              <a:t>: legt fest, wo in der Komponentenhierarchie gewartet werden soll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D23EB81-D72F-F04D-B6A8-9D7ED8DF023D}"/>
              </a:ext>
            </a:extLst>
          </p:cNvPr>
          <p:cNvSpPr txBox="1"/>
          <p:nvPr/>
        </p:nvSpPr>
        <p:spPr>
          <a:xfrm>
            <a:off x="169332" y="1656484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Code-Beispiel: </a:t>
            </a:r>
            <a:r>
              <a:rPr lang="de-DE" sz="1400" dirty="0" err="1">
                <a:solidFill>
                  <a:srgbClr val="1778B8"/>
                </a:solidFill>
              </a:rPr>
              <a:t>DashboardWithSuspensePage.js</a:t>
            </a:r>
            <a:endParaRPr lang="de-DE" sz="1400" dirty="0">
              <a:solidFill>
                <a:srgbClr val="1778B8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8B1045A-FE4B-1C4B-8340-F0A264C5B47B}"/>
              </a:ext>
            </a:extLst>
          </p:cNvPr>
          <p:cNvSpPr txBox="1"/>
          <p:nvPr/>
        </p:nvSpPr>
        <p:spPr>
          <a:xfrm>
            <a:off x="203200" y="2502600"/>
            <a:ext cx="47498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Logs({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&lt;h2&gt;Logs&lt;/h2&gt;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logs.map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 =&gt; 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&lt;p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l.eventId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[{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l.user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}] 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l.msg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&lt;/p&gt;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))}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8522D98-2D05-144F-AB9E-D45E01DFD358}"/>
              </a:ext>
            </a:extLst>
          </p:cNvPr>
          <p:cNvSpPr/>
          <p:nvPr/>
        </p:nvSpPr>
        <p:spPr>
          <a:xfrm>
            <a:off x="5164667" y="2747966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Hierauf wird gewartet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71514DB6-2E83-B749-A254-29B64F96497E}"/>
              </a:ext>
            </a:extLst>
          </p:cNvPr>
          <p:cNvCxnSpPr>
            <a:cxnSpLocks/>
          </p:cNvCxnSpPr>
          <p:nvPr/>
        </p:nvCxnSpPr>
        <p:spPr>
          <a:xfrm flipH="1" flipV="1">
            <a:off x="4673600" y="2917243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712283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React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</a:t>
            </a:r>
            <a:r>
              <a:rPr lang="de-DE" b="0" dirty="0">
                <a:solidFill>
                  <a:srgbClr val="36544F"/>
                </a:solidFill>
              </a:rPr>
              <a:t>: Aktueller 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Experimentelle Version verfügbar, wird von FB produktiv eingesetzt</a:t>
            </a:r>
          </a:p>
          <a:p>
            <a:r>
              <a:rPr lang="de-DE" b="0" dirty="0">
                <a:solidFill>
                  <a:srgbClr val="36544F"/>
                </a:solidFill>
              </a:rPr>
              <a:t>Hat Veränderungen auf die Anwendungsarchitektur</a:t>
            </a:r>
          </a:p>
          <a:p>
            <a:pPr lvl="1"/>
            <a:r>
              <a:rPr lang="de-DE" dirty="0"/>
              <a:t>Transitionen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Vorladen von Daten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Ökosystem muss darauf vorbereitet sein</a:t>
            </a:r>
          </a:p>
          <a:p>
            <a:pPr lvl="1"/>
            <a:r>
              <a:rPr lang="de-DE" dirty="0"/>
              <a:t>Router</a:t>
            </a:r>
          </a:p>
          <a:p>
            <a:pPr lvl="1"/>
            <a:r>
              <a:rPr lang="de-DE" b="0" dirty="0">
                <a:solidFill>
                  <a:srgbClr val="9E60B8"/>
                </a:solidFill>
              </a:rPr>
              <a:t>Konzepte/Bibliotheken zum Vorladen von Daten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Für wen ist der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sinnvoll?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61828522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4762900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/oose2020-react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react</a:t>
            </a:r>
            <a:r>
              <a:rPr lang="de-DE" sz="2000" b="1" dirty="0">
                <a:solidFill>
                  <a:srgbClr val="36544F"/>
                </a:solidFill>
              </a:rPr>
              <a:t>-blog-</a:t>
            </a:r>
            <a:r>
              <a:rPr lang="de-DE" sz="2000" b="1" dirty="0" err="1">
                <a:solidFill>
                  <a:srgbClr val="36544F"/>
                </a:solidFill>
              </a:rPr>
              <a:t>example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28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DataLoader</a:t>
            </a:r>
            <a:r>
              <a:rPr lang="de-DE" b="0" dirty="0">
                <a:solidFill>
                  <a:srgbClr val="36544F"/>
                </a:solidFill>
              </a:rPr>
              <a:t>-Komponente - Verwendung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-a-Child (statt statischer Komponente!)</a:t>
            </a:r>
          </a:p>
          <a:p>
            <a:r>
              <a:rPr lang="de-DE" b="0" dirty="0">
                <a:solidFill>
                  <a:srgbClr val="36544F"/>
                </a:solidFill>
              </a:rPr>
              <a:t>Callback-Funktion liefert dann die Komponente zurück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3149684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=“http://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 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641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Mehrere Funktionen als Kind-Elemente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Lesbarkeit? 😬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Verständlichkeit (des Konzeptes)? 🥺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0F8B22D-F542-7C46-92B6-EBDB82CB63EE}"/>
              </a:ext>
            </a:extLst>
          </p:cNvPr>
          <p:cNvSpPr txBox="1"/>
          <p:nvPr/>
        </p:nvSpPr>
        <p:spPr>
          <a:xfrm>
            <a:off x="637153" y="281647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ApiConfiguration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“/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{ 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 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ApiConfiguration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668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0B15FE-850D-F14B-97AB-BE8B463BBD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</p:spTree>
    <p:extLst>
      <p:ext uri="{BB962C8B-B14F-4D97-AF65-F5344CB8AC3E}">
        <p14:creationId xmlns:p14="http://schemas.microsoft.com/office/powerpoint/2010/main" val="578794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20" y="2216747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-2" y="1124952"/>
            <a:ext cx="9905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React</a:t>
            </a:r>
            <a:endParaRPr lang="de-DE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CFB2B90-B392-9C4E-9D6A-72FA814FF935}"/>
              </a:ext>
            </a:extLst>
          </p:cNvPr>
          <p:cNvSpPr/>
          <p:nvPr/>
        </p:nvSpPr>
        <p:spPr>
          <a:xfrm>
            <a:off x="3647446" y="4409609"/>
            <a:ext cx="245612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(Ein Jahr! 🎂)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-2" y="1124952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800" b="1" dirty="0">
                <a:solidFill>
                  <a:srgbClr val="1778B8"/>
                </a:solidFill>
                <a:latin typeface="Source Sans Pro" panose="020B0503030403020204" pitchFamily="34" charset="77"/>
              </a:rPr>
              <a:t>Wer kennt die Hooks API nicht?</a:t>
            </a:r>
          </a:p>
          <a:p>
            <a:pPr algn="ctr"/>
            <a:endParaRPr lang="de-DE" sz="4800" b="1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CFB2B90-B392-9C4E-9D6A-72FA814FF935}"/>
              </a:ext>
            </a:extLst>
          </p:cNvPr>
          <p:cNvSpPr/>
          <p:nvPr/>
        </p:nvSpPr>
        <p:spPr>
          <a:xfrm>
            <a:off x="3740779" y="3843921"/>
            <a:ext cx="223971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🙋‍♂️🙋‍♀️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201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 API:  </a:t>
            </a:r>
            <a:r>
              <a:rPr lang="de-DE" b="0" dirty="0">
                <a:solidFill>
                  <a:srgbClr val="36544F"/>
                </a:solidFill>
              </a:rPr>
              <a:t>“Einhaken“ in den Lebenszyklus einer 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etc. auch in Funktionskomponenten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76112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 API:  </a:t>
            </a:r>
            <a:r>
              <a:rPr lang="de-DE" b="0" dirty="0">
                <a:solidFill>
                  <a:srgbClr val="36544F"/>
                </a:solidFill>
              </a:rPr>
              <a:t>“Einhaken“ in den Lebenszyklus einer 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etc. auch in Funktionskomponenten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13862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 sind reguläre JavaScript-Funktionen</a:t>
            </a:r>
          </a:p>
          <a:p>
            <a:r>
              <a:rPr lang="de-DE" b="0" dirty="0">
                <a:solidFill>
                  <a:srgbClr val="36544F"/>
                </a:solidFill>
              </a:rPr>
              <a:t>Dürfen nur in Funktionskomponenten verwendet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Signatur und Rückgabewert können frei gewählt werden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(anders als bei Funktionskomponenten)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Hooks können Hooks verwenden (</a:t>
            </a:r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z.B.!)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Wenn ein Hook State enthält und verändert, wird die verwendende Komponente neu gerendert </a:t>
            </a:r>
          </a:p>
        </p:txBody>
      </p:sp>
    </p:spTree>
    <p:extLst>
      <p:ext uri="{BB962C8B-B14F-4D97-AF65-F5344CB8AC3E}">
        <p14:creationId xmlns:p14="http://schemas.microsoft.com/office/powerpoint/2010/main" val="1713184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 sind reguläre JavaScript-Funktionen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1686739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Hook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+ 1)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843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 sind reguläre JavaScript-Funktionen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1686739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Hook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+ 1)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Komponente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CounterButton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(10);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}&gt;{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67684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  <a:p>
            <a:r>
              <a:rPr lang="de-DE" b="0" dirty="0">
                <a:solidFill>
                  <a:srgbClr val="36544F"/>
                </a:solidFill>
              </a:rPr>
              <a:t>Name, Signatur und Rückgabe kann frei gewählt werden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null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  <a:p>
            <a:r>
              <a:rPr lang="de-DE" b="0" dirty="0">
                <a:solidFill>
                  <a:srgbClr val="36544F"/>
                </a:solidFill>
              </a:rPr>
              <a:t>Es kann eigener State definiert werden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0724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569297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(“http://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656954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  <a:p>
            <a:r>
              <a:rPr lang="de-DE" b="0" dirty="0">
                <a:solidFill>
                  <a:srgbClr val="36544F"/>
                </a:solidFill>
              </a:rPr>
              <a:t>Mehrere Hooks (vs. mehrere verschachtelte Komponenten)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useConfiguration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(`${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016941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in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Exkurs: Einfacher State oder komplexer State?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98E47E2-BEF4-874D-9C1D-39E60CFC70C1}"/>
              </a:ext>
            </a:extLst>
          </p:cNvPr>
          <p:cNvSpPr txBox="1"/>
          <p:nvPr/>
        </p:nvSpPr>
        <p:spPr>
          <a:xfrm>
            <a:off x="385073" y="1844018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„Komplexer“ State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7674428-0748-0F4D-B4E4-DE2C391F85C5}"/>
              </a:ext>
            </a:extLst>
          </p:cNvPr>
          <p:cNvSpPr txBox="1"/>
          <p:nvPr/>
        </p:nvSpPr>
        <p:spPr>
          <a:xfrm>
            <a:off x="385072" y="4197178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„Einfacher“ State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setLoading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0086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in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Exkurs: 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Empfehlung: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Einfachen State </a:t>
            </a:r>
            <a:r>
              <a:rPr lang="de-DE" b="0" dirty="0">
                <a:solidFill>
                  <a:srgbClr val="36544F"/>
                </a:solidFill>
              </a:rPr>
              <a:t>für unabhängige Werte verwenden (z.B. Felder im Eingabefeld)</a:t>
            </a:r>
          </a:p>
          <a:p>
            <a:r>
              <a:rPr lang="de-DE" dirty="0">
                <a:solidFill>
                  <a:srgbClr val="9E60B8"/>
                </a:solidFill>
              </a:rPr>
              <a:t>Komplexen State </a:t>
            </a:r>
            <a:r>
              <a:rPr lang="de-DE" b="0" dirty="0">
                <a:solidFill>
                  <a:srgbClr val="36544F"/>
                </a:solidFill>
              </a:rPr>
              <a:t>für Werte, die in der Regel gemeinsam geändert werden (</a:t>
            </a:r>
            <a:r>
              <a:rPr lang="de-DE" b="0" dirty="0" err="1">
                <a:solidFill>
                  <a:srgbClr val="36544F"/>
                </a:solidFill>
              </a:rPr>
              <a:t>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oder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423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in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Exkurs: 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Empfehlung: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Einfachen State </a:t>
            </a:r>
            <a:r>
              <a:rPr lang="de-DE" b="0" dirty="0">
                <a:solidFill>
                  <a:srgbClr val="36544F"/>
                </a:solidFill>
              </a:rPr>
              <a:t>für unabhängige Werte verwenden (z.B. Felder im Eingabefeld)</a:t>
            </a:r>
          </a:p>
          <a:p>
            <a:r>
              <a:rPr lang="de-DE" dirty="0">
                <a:solidFill>
                  <a:srgbClr val="9E60B8"/>
                </a:solidFill>
              </a:rPr>
              <a:t>Komplexen State </a:t>
            </a:r>
            <a:r>
              <a:rPr lang="de-DE" b="0" dirty="0">
                <a:solidFill>
                  <a:srgbClr val="36544F"/>
                </a:solidFill>
              </a:rPr>
              <a:t>für Werte, die in der Regel gemeinsam geändert werden (</a:t>
            </a:r>
            <a:r>
              <a:rPr lang="de-DE" b="0" dirty="0" err="1">
                <a:solidFill>
                  <a:srgbClr val="36544F"/>
                </a:solidFill>
              </a:rPr>
              <a:t>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oder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 </a:t>
            </a:r>
            <a:r>
              <a:rPr lang="de-DE" b="0" dirty="0" err="1">
                <a:solidFill>
                  <a:srgbClr val="36544F"/>
                </a:solidFill>
              </a:rPr>
              <a:t>useState</a:t>
            </a:r>
            <a:r>
              <a:rPr lang="de-DE" b="0" dirty="0">
                <a:solidFill>
                  <a:srgbClr val="36544F"/>
                </a:solidFill>
              </a:rPr>
              <a:t> wird immer der gesamte State gesetzt!</a:t>
            </a:r>
          </a:p>
          <a:p>
            <a:r>
              <a:rPr lang="de-DE" b="0" dirty="0">
                <a:solidFill>
                  <a:srgbClr val="36544F"/>
                </a:solidFill>
              </a:rPr>
              <a:t>Im Gegensatz zu </a:t>
            </a:r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, dort wird er zusammengeführt</a:t>
            </a:r>
          </a:p>
        </p:txBody>
      </p:sp>
    </p:spTree>
    <p:extLst>
      <p:ext uri="{BB962C8B-B14F-4D97-AF65-F5344CB8AC3E}">
        <p14:creationId xmlns:p14="http://schemas.microsoft.com/office/powerpoint/2010/main" val="23760097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243676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nils.buzz</a:t>
            </a:r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-blog-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sz="1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C46AF56-7496-EA45-8C09-97CC17A7F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483" y="325230"/>
            <a:ext cx="5028980" cy="491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Actions sind einfache JavaScript-Objekte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2072149" y="2650236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"LOAD_FINISHED",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 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11158-E2FC-1341-9B44-F496C77052BB}"/>
              </a:ext>
            </a:extLst>
          </p:cNvPr>
          <p:cNvSpPr txBox="1"/>
          <p:nvPr/>
        </p:nvSpPr>
        <p:spPr>
          <a:xfrm>
            <a:off x="6520576" y="2861231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Type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2C07BB-4117-9E49-8F90-9D216EE35265}"/>
              </a:ext>
            </a:extLst>
          </p:cNvPr>
          <p:cNvSpPr txBox="1"/>
          <p:nvPr/>
        </p:nvSpPr>
        <p:spPr>
          <a:xfrm>
            <a:off x="2072149" y="4243810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"LOAD_FAILED",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BE1316-9712-D845-BA2F-0C3D8E626CC7}"/>
              </a:ext>
            </a:extLst>
          </p:cNvPr>
          <p:cNvSpPr txBox="1"/>
          <p:nvPr/>
        </p:nvSpPr>
        <p:spPr>
          <a:xfrm>
            <a:off x="2072149" y="5550691"/>
            <a:ext cx="3871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“FETCH_START"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AF2C9DA-D391-5C4E-B88E-2C0D6F5404EA}"/>
              </a:ext>
            </a:extLst>
          </p:cNvPr>
          <p:cNvCxnSpPr/>
          <p:nvPr/>
        </p:nvCxnSpPr>
        <p:spPr>
          <a:xfrm flipH="1">
            <a:off x="5579671" y="3063526"/>
            <a:ext cx="911087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118B0F9-5DCC-6F46-9245-2BF8AC2D107C}"/>
              </a:ext>
            </a:extLst>
          </p:cNvPr>
          <p:cNvSpPr txBox="1"/>
          <p:nvPr/>
        </p:nvSpPr>
        <p:spPr>
          <a:xfrm>
            <a:off x="5854149" y="3230563"/>
            <a:ext cx="118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Payload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8DA7EC20-4FC2-AE40-B7C0-FB53505E5A18}"/>
              </a:ext>
            </a:extLst>
          </p:cNvPr>
          <p:cNvCxnSpPr>
            <a:cxnSpLocks/>
          </p:cNvCxnSpPr>
          <p:nvPr/>
        </p:nvCxnSpPr>
        <p:spPr>
          <a:xfrm flipH="1">
            <a:off x="4562061" y="3432858"/>
            <a:ext cx="1262271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5184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329059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536923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LOAD_FAILED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LOAD_FINISHED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throw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Error("Invalid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!")</a:t>
            </a:r>
            <a:r>
              <a:rPr lang="de-DE" dirty="0">
                <a:solidFill>
                  <a:srgbClr val="C0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767946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Verwenden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type: “FETCH_START“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{type: “LOAD_FINISHED“,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6920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</a:t>
            </a:r>
          </a:p>
          <a:p>
            <a:r>
              <a:rPr lang="de-DE" b="0" dirty="0">
                <a:solidFill>
                  <a:srgbClr val="36544F"/>
                </a:solidFill>
              </a:rPr>
              <a:t>Logik zur Behandlung des Zustandes an einer zentralen Stelle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6347495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</a:t>
            </a:r>
          </a:p>
          <a:p>
            <a:r>
              <a:rPr lang="de-DE" b="0" dirty="0">
                <a:solidFill>
                  <a:srgbClr val="36544F"/>
                </a:solidFill>
              </a:rPr>
              <a:t>Logik zur Behandlung des Zustandes an einer zentralen Stelle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Im Gegensatz zu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keine Developer Tools (</a:t>
            </a:r>
            <a:r>
              <a:rPr lang="de-DE" dirty="0" err="1"/>
              <a:t>Timetravelling</a:t>
            </a:r>
            <a:r>
              <a:rPr lang="de-DE" dirty="0"/>
              <a:t>, ...)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keine Middleware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0502800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32495" y="3797848"/>
            <a:ext cx="4641014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Daten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114997" y="2697469"/>
            <a:ext cx="367600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0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Globale</a:t>
            </a:r>
            <a:endParaRPr lang="de-DE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930652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</a:t>
            </a:r>
            <a:r>
              <a:rPr lang="de-DE" b="0" dirty="0">
                <a:solidFill>
                  <a:srgbClr val="36544F"/>
                </a:solidFill>
              </a:rPr>
              <a:t> angemeldeter Benutzer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9494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b="0" dirty="0">
                <a:solidFill>
                  <a:srgbClr val="36544F"/>
                </a:solidFill>
              </a:rPr>
              <a:t>angemeldeter Benutzer</a:t>
            </a:r>
          </a:p>
          <a:p>
            <a:pPr marL="0" indent="0">
              <a:buNone/>
            </a:pPr>
            <a:r>
              <a:rPr lang="de-DE" dirty="0"/>
              <a:t>Ansatz 1: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4661425" y="3713877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mit Daten und Funktionen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4C5E003-5789-7F47-AE80-69FAE80374D9}"/>
              </a:ext>
            </a:extLst>
          </p:cNvPr>
          <p:cNvCxnSpPr>
            <a:cxnSpLocks/>
          </p:cNvCxnSpPr>
          <p:nvPr/>
        </p:nvCxnSpPr>
        <p:spPr>
          <a:xfrm flipH="1" flipV="1">
            <a:off x="5396948" y="2722974"/>
            <a:ext cx="1518965" cy="9927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>
            <a:off x="2822713" y="3860435"/>
            <a:ext cx="1905895" cy="967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461E53B-A022-0742-A651-AB925CA0AFDF}"/>
              </a:ext>
            </a:extLst>
          </p:cNvPr>
          <p:cNvCxnSpPr>
            <a:cxnSpLocks/>
          </p:cNvCxnSpPr>
          <p:nvPr/>
        </p:nvCxnSpPr>
        <p:spPr>
          <a:xfrm>
            <a:off x="7573617" y="4242101"/>
            <a:ext cx="795131" cy="1209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A7774A1-0304-4D4F-B3D8-6E67C2DAFC95}"/>
              </a:ext>
            </a:extLst>
          </p:cNvPr>
          <p:cNvCxnSpPr>
            <a:cxnSpLocks/>
          </p:cNvCxnSpPr>
          <p:nvPr/>
        </p:nvCxnSpPr>
        <p:spPr>
          <a:xfrm flipH="1" flipV="1">
            <a:off x="6448584" y="3068674"/>
            <a:ext cx="467329" cy="6452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75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Pattern: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6367639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  <a:p>
            <a:pPr lvl="1"/>
            <a:r>
              <a:rPr lang="de-DE" dirty="0"/>
              <a:t>Erspart das Properties durchreichen</a:t>
            </a:r>
          </a:p>
          <a:p>
            <a:pPr lvl="1"/>
            <a:r>
              <a:rPr lang="de-DE" dirty="0"/>
              <a:t>Factory-Funktion erzeugt Provider und Consumer-Komponenten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defaultValues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2725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  <a:p>
            <a:pPr lvl="1"/>
            <a:r>
              <a:rPr lang="de-DE" dirty="0"/>
              <a:t>Erspart das Properties durchreichen</a:t>
            </a:r>
          </a:p>
          <a:p>
            <a:pPr lvl="1"/>
            <a:r>
              <a:rPr lang="de-DE" dirty="0"/>
              <a:t>Factory-Funktion erzeugt Provider und Consumer-Komponenten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Provider-Komponente</a:t>
            </a:r>
          </a:p>
          <a:p>
            <a:pPr lvl="1"/>
            <a:r>
              <a:rPr lang="de-DE" dirty="0"/>
              <a:t>Stellt Werte für darunterliegende Komponenten zur Verfügung</a:t>
            </a:r>
          </a:p>
          <a:p>
            <a:pPr lvl="1"/>
            <a:r>
              <a:rPr lang="de-DE" dirty="0"/>
              <a:t>Muss dazu ihre Kinder rendern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defaultValues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1981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  <a:p>
            <a:pPr lvl="1"/>
            <a:r>
              <a:rPr lang="de-DE" dirty="0"/>
              <a:t>Erspart das Properties durchreichen</a:t>
            </a:r>
          </a:p>
          <a:p>
            <a:pPr lvl="1"/>
            <a:r>
              <a:rPr lang="de-DE" dirty="0"/>
              <a:t>Factory-Funktion erzeugt Provider und Consumer-Komponenten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Provider-Komponente</a:t>
            </a:r>
          </a:p>
          <a:p>
            <a:pPr lvl="1"/>
            <a:r>
              <a:rPr lang="de-DE" dirty="0"/>
              <a:t>Stellt Werte für darunterliegende Komponenten zur Verfügung</a:t>
            </a:r>
          </a:p>
          <a:p>
            <a:pPr lvl="1"/>
            <a:r>
              <a:rPr lang="de-DE" dirty="0"/>
              <a:t>Muss dazu ihre Kinder rendern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Provider-Komponente</a:t>
            </a:r>
          </a:p>
          <a:p>
            <a:pPr lvl="1"/>
            <a:r>
              <a:rPr lang="de-DE" dirty="0"/>
              <a:t>Kann die bereitgestellten Werte konsumieren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defaultValues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528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1</a:t>
            </a:r>
          </a:p>
          <a:p>
            <a:pPr lvl="1"/>
            <a:r>
              <a:rPr lang="de-DE" dirty="0"/>
              <a:t>Stellt Werte für darunterliegende Komponenten zur Verfügung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... 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B49A70E-808E-6542-8BF3-2381FEEB25F8}"/>
              </a:ext>
            </a:extLst>
          </p:cNvPr>
          <p:cNvSpPr/>
          <p:nvPr/>
        </p:nvSpPr>
        <p:spPr>
          <a:xfrm>
            <a:off x="4678318" y="3703004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Bereitgstellte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Werte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683EDF1-4C61-2946-B822-7796EFB22646}"/>
              </a:ext>
            </a:extLst>
          </p:cNvPr>
          <p:cNvCxnSpPr>
            <a:cxnSpLocks/>
          </p:cNvCxnSpPr>
          <p:nvPr/>
        </p:nvCxnSpPr>
        <p:spPr>
          <a:xfrm flipV="1">
            <a:off x="6450496" y="3289853"/>
            <a:ext cx="0" cy="38273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7927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1</a:t>
            </a:r>
          </a:p>
          <a:p>
            <a:pPr lvl="1"/>
            <a:r>
              <a:rPr lang="de-DE" dirty="0"/>
              <a:t>Stellt Werte für darunterliegende Komponenten zur Verfügung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... 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41ED40-E2E6-884B-BDE9-6C12FCDA1326}"/>
              </a:ext>
            </a:extLst>
          </p:cNvPr>
          <p:cNvSpPr txBox="1"/>
          <p:nvPr/>
        </p:nvSpPr>
        <p:spPr>
          <a:xfrm>
            <a:off x="842272" y="4549676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BlogPost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3059625-D14E-5B4A-B67B-F5E33226EC34}"/>
              </a:ext>
            </a:extLst>
          </p:cNvPr>
          <p:cNvSpPr/>
          <p:nvPr/>
        </p:nvSpPr>
        <p:spPr>
          <a:xfrm>
            <a:off x="5141004" y="5426913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Kann auf Kontext zugreifen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B9A3ECC-11EC-F646-82DE-B4132471F016}"/>
              </a:ext>
            </a:extLst>
          </p:cNvPr>
          <p:cNvCxnSpPr>
            <a:cxnSpLocks/>
          </p:cNvCxnSpPr>
          <p:nvPr/>
        </p:nvCxnSpPr>
        <p:spPr>
          <a:xfrm flipH="1">
            <a:off x="3359426" y="5565913"/>
            <a:ext cx="2385391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AB49A70E-808E-6542-8BF3-2381FEEB25F8}"/>
              </a:ext>
            </a:extLst>
          </p:cNvPr>
          <p:cNvSpPr/>
          <p:nvPr/>
        </p:nvSpPr>
        <p:spPr>
          <a:xfrm>
            <a:off x="4678318" y="3703004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Bereitgstellte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Werte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683EDF1-4C61-2946-B822-7796EFB22646}"/>
              </a:ext>
            </a:extLst>
          </p:cNvPr>
          <p:cNvCxnSpPr>
            <a:cxnSpLocks/>
          </p:cNvCxnSpPr>
          <p:nvPr/>
        </p:nvCxnSpPr>
        <p:spPr>
          <a:xfrm flipV="1">
            <a:off x="6450496" y="3289853"/>
            <a:ext cx="0" cy="38273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03747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2</a:t>
            </a:r>
          </a:p>
          <a:p>
            <a:pPr lvl="1"/>
            <a:r>
              <a:rPr lang="de-DE" dirty="0"/>
              <a:t>Runterreichen von State und Callback-Funktionen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loginViaHttp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endParaRPr lang="de-DE" dirty="0">
              <a:solidFill>
                <a:srgbClr val="1778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B49A70E-808E-6542-8BF3-2381FEEB25F8}"/>
              </a:ext>
            </a:extLst>
          </p:cNvPr>
          <p:cNvSpPr/>
          <p:nvPr/>
        </p:nvSpPr>
        <p:spPr>
          <a:xfrm>
            <a:off x="4668378" y="5115701"/>
            <a:ext cx="49328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Bereitgestellte Werte und Callback-Funktionen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683EDF1-4C61-2946-B822-7796EFB22646}"/>
              </a:ext>
            </a:extLst>
          </p:cNvPr>
          <p:cNvCxnSpPr>
            <a:cxnSpLocks/>
          </p:cNvCxnSpPr>
          <p:nvPr/>
        </p:nvCxnSpPr>
        <p:spPr>
          <a:xfrm flipH="1">
            <a:off x="4595190" y="5265100"/>
            <a:ext cx="35781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0965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Consumer</a:t>
            </a:r>
            <a:r>
              <a:rPr lang="de-DE" b="0" dirty="0">
                <a:solidFill>
                  <a:srgbClr val="36544F"/>
                </a:solidFill>
              </a:rPr>
              <a:t>: Zugriff auf Daten aus dem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Verwendet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Render</a:t>
            </a:r>
            <a:r>
              <a:rPr lang="de-DE" dirty="0">
                <a:solidFill>
                  <a:srgbClr val="36544F"/>
                </a:solidFill>
              </a:rPr>
              <a:t> Properties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({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 &lt;div&gt;Welcome,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/&gt;&lt;/div&gt;}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1676235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Consumer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Modifzieren</a:t>
            </a:r>
            <a:r>
              <a:rPr lang="de-DE" b="0" dirty="0">
                <a:solidFill>
                  <a:srgbClr val="36544F"/>
                </a:solidFill>
              </a:rPr>
              <a:t> des </a:t>
            </a:r>
            <a:r>
              <a:rPr lang="de-DE" b="0" dirty="0" err="1">
                <a:solidFill>
                  <a:srgbClr val="36544F"/>
                </a:solidFill>
              </a:rPr>
              <a:t>Contexts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Per Callback-Funktion (analog zu durchgereichten Properties)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({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=&gt;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User: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Password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40408516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Verwendung des </a:t>
            </a:r>
            <a:r>
              <a:rPr lang="de-DE" b="0" dirty="0" err="1">
                <a:solidFill>
                  <a:srgbClr val="36544F"/>
                </a:solidFill>
              </a:rPr>
              <a:t>Contexts</a:t>
            </a:r>
            <a:r>
              <a:rPr lang="de-DE" b="0" dirty="0">
                <a:solidFill>
                  <a:srgbClr val="36544F"/>
                </a:solidFill>
              </a:rPr>
              <a:t> mit Hooks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&lt;div&gt;Welcome,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5496516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Verwendung des </a:t>
            </a:r>
            <a:r>
              <a:rPr lang="de-DE" b="0" dirty="0" err="1">
                <a:solidFill>
                  <a:srgbClr val="36544F"/>
                </a:solidFill>
              </a:rPr>
              <a:t>Contexts</a:t>
            </a:r>
            <a:r>
              <a:rPr lang="de-DE" b="0" dirty="0">
                <a:solidFill>
                  <a:srgbClr val="36544F"/>
                </a:solidFill>
              </a:rPr>
              <a:t> mit Hooks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User: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Password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{() =&gt;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)}&gt;Login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410314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</a:t>
            </a:r>
            <a:r>
              <a:rPr lang="de-DE" b="0" dirty="0">
                <a:solidFill>
                  <a:srgbClr val="36544F"/>
                </a:solidFill>
              </a:rPr>
              <a:t>: Ein Property, das JSX-Elemente entgegen nimmt</a:t>
            </a:r>
          </a:p>
          <a:p>
            <a:r>
              <a:rPr lang="de-DE" b="0" dirty="0">
                <a:solidFill>
                  <a:srgbClr val="36544F"/>
                </a:solidFill>
              </a:rPr>
              <a:t>Genau wie </a:t>
            </a:r>
            <a:r>
              <a:rPr lang="de-DE" b="0" dirty="0" err="1">
                <a:solidFill>
                  <a:srgbClr val="36544F"/>
                </a:solidFill>
              </a:rPr>
              <a:t>children</a:t>
            </a:r>
            <a:r>
              <a:rPr lang="de-DE" b="0" dirty="0">
                <a:solidFill>
                  <a:srgbClr val="36544F"/>
                </a:solidFill>
              </a:rPr>
              <a:t>-Property, nur selbst definiert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Layout-Komponente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680928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Layout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=“Layout“&gt;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602240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Verwendung des </a:t>
            </a:r>
            <a:r>
              <a:rPr lang="de-DE" b="0" dirty="0" err="1">
                <a:solidFill>
                  <a:srgbClr val="36544F"/>
                </a:solidFill>
              </a:rPr>
              <a:t>Contexts</a:t>
            </a:r>
            <a:r>
              <a:rPr lang="de-DE" b="0" dirty="0">
                <a:solidFill>
                  <a:srgbClr val="36544F"/>
                </a:solidFill>
              </a:rPr>
              <a:t> mit Hooks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Mehrere </a:t>
            </a:r>
            <a:r>
              <a:rPr lang="de-DE" b="0" dirty="0" err="1">
                <a:solidFill>
                  <a:srgbClr val="36544F"/>
                </a:solidFill>
              </a:rPr>
              <a:t>Contexte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color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color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}&gt;Welcome, 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7930369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Idee: Custom Hook</a:t>
            </a:r>
            <a:r>
              <a:rPr lang="de-DE" b="0" dirty="0">
                <a:solidFill>
                  <a:srgbClr val="36544F"/>
                </a:solidFill>
              </a:rPr>
              <a:t> - „Fachlicher“ Zugriff auf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Versteckt, die Tatsache, dass es sich um einen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handelt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ist Implementierungsdetail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3146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–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Light?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können den </a:t>
            </a:r>
            <a:r>
              <a:rPr lang="de-DE" b="0" dirty="0" err="1">
                <a:solidFill>
                  <a:srgbClr val="36544F"/>
                </a:solidFill>
              </a:rPr>
              <a:t>AuthContext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u,p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“LOGIN“, ...}) },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“LOGOUT“, ...})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383618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order</a:t>
            </a:r>
            <a:r>
              <a:rPr lang="de-DE" dirty="0"/>
              <a:t>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Pattern: Higher Order Components (HOC)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67629346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order</a:t>
            </a:r>
            <a:r>
              <a:rPr lang="de-DE" dirty="0"/>
              <a:t>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Higher Order Components (HOC)</a:t>
            </a:r>
            <a:r>
              <a:rPr lang="de-DE" b="0" dirty="0">
                <a:solidFill>
                  <a:srgbClr val="36544F"/>
                </a:solidFill>
              </a:rPr>
              <a:t>: Vorgänger(?) von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Erzeugen neue Komponente und </a:t>
            </a:r>
            <a:r>
              <a:rPr lang="de-DE" b="0" dirty="0" err="1">
                <a:solidFill>
                  <a:srgbClr val="36544F"/>
                </a:solidFill>
              </a:rPr>
              <a:t>wrappen</a:t>
            </a:r>
            <a:r>
              <a:rPr lang="de-DE" b="0" dirty="0">
                <a:solidFill>
                  <a:srgbClr val="36544F"/>
                </a:solidFill>
              </a:rPr>
              <a:t> bestehende</a:t>
            </a:r>
          </a:p>
          <a:p>
            <a:r>
              <a:rPr lang="de-DE" b="0" dirty="0">
                <a:solidFill>
                  <a:srgbClr val="36544F"/>
                </a:solidFill>
              </a:rPr>
              <a:t>Können Properties und Verhalten hinzufügen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07544527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order</a:t>
            </a:r>
            <a:r>
              <a:rPr lang="de-DE" dirty="0"/>
              <a:t>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Higher Order Components (HOC)</a:t>
            </a:r>
            <a:r>
              <a:rPr lang="de-DE" b="0" dirty="0">
                <a:solidFill>
                  <a:srgbClr val="36544F"/>
                </a:solidFill>
              </a:rPr>
              <a:t>: Vorgänger(?) von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Erzeugen neue Komponente und </a:t>
            </a:r>
            <a:r>
              <a:rPr lang="de-DE" b="0" dirty="0" err="1">
                <a:solidFill>
                  <a:srgbClr val="36544F"/>
                </a:solidFill>
              </a:rPr>
              <a:t>wrappen</a:t>
            </a:r>
            <a:r>
              <a:rPr lang="de-DE" b="0" dirty="0">
                <a:solidFill>
                  <a:srgbClr val="36544F"/>
                </a:solidFill>
              </a:rPr>
              <a:t> bestehende</a:t>
            </a:r>
          </a:p>
          <a:p>
            <a:r>
              <a:rPr lang="de-DE" b="0" dirty="0">
                <a:solidFill>
                  <a:srgbClr val="36544F"/>
                </a:solidFill>
              </a:rPr>
              <a:t>Können Properties und Verhalten hinzufügen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6E6E009-26F1-D345-96AF-EA2802D9F1A9}"/>
              </a:ext>
            </a:extLst>
          </p:cNvPr>
          <p:cNvSpPr/>
          <p:nvPr/>
        </p:nvSpPr>
        <p:spPr>
          <a:xfrm>
            <a:off x="439317" y="2480760"/>
            <a:ext cx="8460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weiß nichts davon, wie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Daten lädt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61599293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order</a:t>
            </a:r>
            <a:r>
              <a:rPr lang="de-DE" dirty="0"/>
              <a:t>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Higher Order Components (HOC)</a:t>
            </a:r>
            <a:r>
              <a:rPr lang="de-DE" b="0" dirty="0">
                <a:solidFill>
                  <a:srgbClr val="36544F"/>
                </a:solidFill>
              </a:rPr>
              <a:t>: Vorgänger(?) von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Erzeugen neue Komponente und </a:t>
            </a:r>
            <a:r>
              <a:rPr lang="de-DE" b="0" dirty="0" err="1">
                <a:solidFill>
                  <a:srgbClr val="36544F"/>
                </a:solidFill>
              </a:rPr>
              <a:t>wrappen</a:t>
            </a:r>
            <a:r>
              <a:rPr lang="de-DE" b="0" dirty="0">
                <a:solidFill>
                  <a:srgbClr val="36544F"/>
                </a:solidFill>
              </a:rPr>
              <a:t> bestehende</a:t>
            </a:r>
          </a:p>
          <a:p>
            <a:r>
              <a:rPr lang="de-DE" b="0" dirty="0">
                <a:solidFill>
                  <a:srgbClr val="36544F"/>
                </a:solidFill>
              </a:rPr>
              <a:t>Können Properties und Verhalten hinzufügen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6E6E009-26F1-D345-96AF-EA2802D9F1A9}"/>
              </a:ext>
            </a:extLst>
          </p:cNvPr>
          <p:cNvSpPr/>
          <p:nvPr/>
        </p:nvSpPr>
        <p:spPr>
          <a:xfrm>
            <a:off x="439317" y="2480760"/>
            <a:ext cx="8460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weiß nichts davon, wie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Daten lädt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7C479A7-D623-B64C-A675-691F3F612AC9}"/>
              </a:ext>
            </a:extLst>
          </p:cNvPr>
          <p:cNvSpPr/>
          <p:nvPr/>
        </p:nvSpPr>
        <p:spPr>
          <a:xfrm>
            <a:off x="385073" y="3823994"/>
            <a:ext cx="886741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weiß nichts, davon, dass/wie Daten geladen werden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„normale“ Properties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article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&gt;...&lt;/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article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43264674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order</a:t>
            </a:r>
            <a:r>
              <a:rPr lang="de-DE" dirty="0"/>
              <a:t>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Higher Order Components (HOC)</a:t>
            </a:r>
            <a:r>
              <a:rPr lang="de-DE" b="0" dirty="0">
                <a:solidFill>
                  <a:srgbClr val="36544F"/>
                </a:solidFill>
              </a:rPr>
              <a:t>: Vorgänger(?) von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Erzeugen neue Komponente und </a:t>
            </a:r>
            <a:r>
              <a:rPr lang="de-DE" b="0" dirty="0" err="1">
                <a:solidFill>
                  <a:srgbClr val="36544F"/>
                </a:solidFill>
              </a:rPr>
              <a:t>wrappen</a:t>
            </a:r>
            <a:r>
              <a:rPr lang="de-DE" b="0" dirty="0">
                <a:solidFill>
                  <a:srgbClr val="36544F"/>
                </a:solidFill>
              </a:rPr>
              <a:t> bestehende</a:t>
            </a:r>
          </a:p>
          <a:p>
            <a:r>
              <a:rPr lang="de-DE" b="0" dirty="0">
                <a:solidFill>
                  <a:srgbClr val="36544F"/>
                </a:solidFill>
              </a:rPr>
              <a:t>Können Properties und Verhalten hinzufügen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5024651"/>
            <a:ext cx="9135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(“http://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“)(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06AC89-66FC-E749-A702-D7AAC82677D1}"/>
              </a:ext>
            </a:extLst>
          </p:cNvPr>
          <p:cNvSpPr/>
          <p:nvPr/>
        </p:nvSpPr>
        <p:spPr>
          <a:xfrm>
            <a:off x="3491363" y="6212392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🤔 😲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BBECC81-12AF-014F-9879-CBA7068B2594}"/>
              </a:ext>
            </a:extLst>
          </p:cNvPr>
          <p:cNvCxnSpPr>
            <a:cxnSpLocks/>
          </p:cNvCxnSpPr>
          <p:nvPr/>
        </p:nvCxnSpPr>
        <p:spPr>
          <a:xfrm flipV="1">
            <a:off x="5388862" y="5829658"/>
            <a:ext cx="0" cy="38273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4CE7B95-D782-5340-9B05-3B8C53C41DB1}"/>
              </a:ext>
            </a:extLst>
          </p:cNvPr>
          <p:cNvCxnSpPr>
            <a:cxnSpLocks/>
          </p:cNvCxnSpPr>
          <p:nvPr/>
        </p:nvCxnSpPr>
        <p:spPr>
          <a:xfrm flipV="1">
            <a:off x="2488096" y="5684055"/>
            <a:ext cx="0" cy="1456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C49E9F7-E6B1-9F4E-9A68-2A5EC44EC7B3}"/>
              </a:ext>
            </a:extLst>
          </p:cNvPr>
          <p:cNvCxnSpPr>
            <a:cxnSpLocks/>
          </p:cNvCxnSpPr>
          <p:nvPr/>
        </p:nvCxnSpPr>
        <p:spPr>
          <a:xfrm flipH="1">
            <a:off x="2488096" y="5829659"/>
            <a:ext cx="600497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E3FC0AAE-629E-1C4D-9374-EC40E0ACC657}"/>
              </a:ext>
            </a:extLst>
          </p:cNvPr>
          <p:cNvCxnSpPr>
            <a:cxnSpLocks/>
          </p:cNvCxnSpPr>
          <p:nvPr/>
        </p:nvCxnSpPr>
        <p:spPr>
          <a:xfrm flipV="1">
            <a:off x="8491106" y="5684055"/>
            <a:ext cx="0" cy="1456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66E6E009-26F1-D345-96AF-EA2802D9F1A9}"/>
              </a:ext>
            </a:extLst>
          </p:cNvPr>
          <p:cNvSpPr/>
          <p:nvPr/>
        </p:nvSpPr>
        <p:spPr>
          <a:xfrm>
            <a:off x="439317" y="2480760"/>
            <a:ext cx="84601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weiß nichts davon, wie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Daten lädt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7C479A7-D623-B64C-A675-691F3F612AC9}"/>
              </a:ext>
            </a:extLst>
          </p:cNvPr>
          <p:cNvSpPr/>
          <p:nvPr/>
        </p:nvSpPr>
        <p:spPr>
          <a:xfrm>
            <a:off x="385073" y="3823994"/>
            <a:ext cx="886741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weiß nichts, davon, dass/wie Daten geladen werden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„normale“ Properties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article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&gt;...&lt;/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article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69993648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order</a:t>
            </a:r>
            <a:r>
              <a:rPr lang="de-DE" dirty="0"/>
              <a:t>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HOC – Stark vereinfachtes Beispiel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HOC-Funktion nimmt Komponente und ummantelt sie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6E6E009-26F1-D345-96AF-EA2802D9F1A9}"/>
              </a:ext>
            </a:extLst>
          </p:cNvPr>
          <p:cNvSpPr/>
          <p:nvPr/>
        </p:nvSpPr>
        <p:spPr>
          <a:xfrm>
            <a:off x="439317" y="2480760"/>
            <a:ext cx="846015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withDataLoader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RawComponent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// API Zugriff...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this.state.loading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RawComponent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this.state.data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1560630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order</a:t>
            </a:r>
            <a:r>
              <a:rPr lang="de-DE" dirty="0"/>
              <a:t>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HOC – Probleme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Schwer zu verstehen (Verwendung und Implementierung)</a:t>
            </a:r>
          </a:p>
          <a:p>
            <a:r>
              <a:rPr lang="de-DE" b="0" dirty="0">
                <a:solidFill>
                  <a:srgbClr val="36544F"/>
                </a:solidFill>
              </a:rPr>
              <a:t>Probleme mit kollidierenden Property-Namen („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“)</a:t>
            </a:r>
          </a:p>
          <a:p>
            <a:pPr lvl="1"/>
            <a:r>
              <a:rPr lang="de-DE" dirty="0"/>
              <a:t>Ziel-Komponente muss wissen, unter welchen Namen die HOC Properties übergibt („</a:t>
            </a:r>
            <a:r>
              <a:rPr lang="de-DE" dirty="0" err="1"/>
              <a:t>data</a:t>
            </a:r>
            <a:r>
              <a:rPr lang="de-DE" dirty="0"/>
              <a:t>“ </a:t>
            </a:r>
            <a:r>
              <a:rPr lang="de-DE" dirty="0" err="1"/>
              <a:t>vs</a:t>
            </a:r>
            <a:r>
              <a:rPr lang="de-DE" dirty="0"/>
              <a:t> „</a:t>
            </a:r>
            <a:r>
              <a:rPr lang="de-DE" dirty="0" err="1"/>
              <a:t>posts</a:t>
            </a:r>
            <a:r>
              <a:rPr lang="de-DE" dirty="0"/>
              <a:t>“)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862411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</a:t>
            </a:r>
            <a:r>
              <a:rPr lang="de-DE" b="0" dirty="0">
                <a:solidFill>
                  <a:srgbClr val="36544F"/>
                </a:solidFill>
              </a:rPr>
              <a:t>: Ein Property, das JSX-Elemente entgegen nimmt</a:t>
            </a:r>
          </a:p>
          <a:p>
            <a:r>
              <a:rPr lang="de-DE" b="0" dirty="0">
                <a:solidFill>
                  <a:srgbClr val="36544F"/>
                </a:solidFill>
              </a:rPr>
              <a:t>Genau wie </a:t>
            </a:r>
            <a:r>
              <a:rPr lang="de-DE" b="0" dirty="0" err="1">
                <a:solidFill>
                  <a:srgbClr val="36544F"/>
                </a:solidFill>
              </a:rPr>
              <a:t>children</a:t>
            </a:r>
            <a:r>
              <a:rPr lang="de-DE" b="0" dirty="0">
                <a:solidFill>
                  <a:srgbClr val="36544F"/>
                </a:solidFill>
              </a:rPr>
              <a:t>-Property, nur selbst definiert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Layout-Komponente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680928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Layout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=“Layout“&gt;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=“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00664D1-746F-234C-A958-52415DAB69D6}"/>
              </a:ext>
            </a:extLst>
          </p:cNvPr>
          <p:cNvSpPr txBox="1"/>
          <p:nvPr/>
        </p:nvSpPr>
        <p:spPr>
          <a:xfrm>
            <a:off x="203200" y="4645439"/>
            <a:ext cx="9135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Layout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BlogListSidebar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532874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order</a:t>
            </a:r>
            <a:r>
              <a:rPr lang="de-DE" dirty="0"/>
              <a:t>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HOC – Beispiele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connect</a:t>
            </a:r>
            <a:r>
              <a:rPr lang="de-DE" b="0" dirty="0">
                <a:solidFill>
                  <a:srgbClr val="36544F"/>
                </a:solidFill>
              </a:rPr>
              <a:t>-Funktion von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(hat das Pattern populär gemacht)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withRouter</a:t>
            </a:r>
            <a:r>
              <a:rPr lang="de-DE" b="0" dirty="0">
                <a:solidFill>
                  <a:srgbClr val="36544F"/>
                </a:solidFill>
              </a:rPr>
              <a:t> im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Router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55145889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b="0" dirty="0">
                <a:solidFill>
                  <a:srgbClr val="36544F"/>
                </a:solidFill>
              </a:rPr>
              <a:t>angemeldeter Benutzer</a:t>
            </a:r>
          </a:p>
          <a:p>
            <a:pPr marL="0" indent="0">
              <a:buNone/>
            </a:pPr>
            <a:r>
              <a:rPr lang="de-DE" dirty="0"/>
              <a:t>Ansatz 2: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4661425" y="3713877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mit Daten und Funktionen liegt im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globlen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Redux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Store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4C5E003-5789-7F47-AE80-69FAE80374D9}"/>
              </a:ext>
            </a:extLst>
          </p:cNvPr>
          <p:cNvCxnSpPr>
            <a:cxnSpLocks/>
          </p:cNvCxnSpPr>
          <p:nvPr/>
        </p:nvCxnSpPr>
        <p:spPr>
          <a:xfrm flipH="1" flipV="1">
            <a:off x="5396948" y="2722974"/>
            <a:ext cx="1518965" cy="9927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>
            <a:off x="2822713" y="3860435"/>
            <a:ext cx="1905895" cy="967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461E53B-A022-0742-A651-AB925CA0AFDF}"/>
              </a:ext>
            </a:extLst>
          </p:cNvPr>
          <p:cNvCxnSpPr>
            <a:cxnSpLocks/>
          </p:cNvCxnSpPr>
          <p:nvPr/>
        </p:nvCxnSpPr>
        <p:spPr>
          <a:xfrm>
            <a:off x="7573617" y="4242101"/>
            <a:ext cx="795131" cy="1209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A7774A1-0304-4D4F-B3D8-6E67C2DAFC95}"/>
              </a:ext>
            </a:extLst>
          </p:cNvPr>
          <p:cNvCxnSpPr>
            <a:cxnSpLocks/>
          </p:cNvCxnSpPr>
          <p:nvPr/>
        </p:nvCxnSpPr>
        <p:spPr>
          <a:xfrm flipH="1" flipV="1">
            <a:off x="6448584" y="3068674"/>
            <a:ext cx="467329" cy="6452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97064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order</a:t>
            </a:r>
            <a:r>
              <a:rPr lang="de-DE" dirty="0"/>
              <a:t>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connect</a:t>
            </a:r>
            <a:r>
              <a:rPr lang="de-DE" dirty="0"/>
              <a:t>-Funktion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3198168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connect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endParaRPr lang="de-DE" b="1" dirty="0">
              <a:solidFill>
                <a:srgbClr val="1778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33058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r>
              <a:rPr lang="de-DE" dirty="0"/>
              <a:t> mit Hooks API (ab Version 7.1)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80412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Konsequenzen </a:t>
            </a:r>
            <a:r>
              <a:rPr lang="de-DE" dirty="0" err="1"/>
              <a:t>Redux</a:t>
            </a:r>
            <a:r>
              <a:rPr lang="de-DE" dirty="0"/>
              <a:t> Hooks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Code wird einfacher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 ist jetzt an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API gekoppelt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funktioniert anders als zuvor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useDispatch</a:t>
            </a:r>
            <a:r>
              <a:rPr lang="de-DE" b="0" dirty="0">
                <a:solidFill>
                  <a:srgbClr val="36544F"/>
                </a:solidFill>
              </a:rPr>
              <a:t> statt </a:t>
            </a:r>
            <a:r>
              <a:rPr lang="de-DE" b="0" dirty="0" err="1">
                <a:solidFill>
                  <a:srgbClr val="36544F"/>
                </a:solidFill>
              </a:rPr>
              <a:t>bindActionCreators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7767222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oder </a:t>
            </a:r>
            <a:r>
              <a:rPr lang="de-DE" dirty="0" err="1"/>
              <a:t>Context</a:t>
            </a:r>
            <a:r>
              <a:rPr lang="de-DE" dirty="0"/>
              <a:t>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hat mehr Features</a:t>
            </a:r>
          </a:p>
          <a:p>
            <a:pPr lvl="1"/>
            <a:r>
              <a:rPr lang="de-DE" dirty="0"/>
              <a:t>Middlewares für </a:t>
            </a:r>
            <a:r>
              <a:rPr lang="de-DE" dirty="0" err="1"/>
              <a:t>Logging</a:t>
            </a:r>
            <a:r>
              <a:rPr lang="de-DE" dirty="0"/>
              <a:t>, Time </a:t>
            </a:r>
            <a:r>
              <a:rPr lang="de-DE" dirty="0" err="1"/>
              <a:t>Travelling</a:t>
            </a:r>
            <a:r>
              <a:rPr lang="de-DE" dirty="0"/>
              <a:t> </a:t>
            </a:r>
            <a:r>
              <a:rPr lang="de-DE" dirty="0" err="1"/>
              <a:t>etc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Developer Tools</a:t>
            </a:r>
          </a:p>
          <a:p>
            <a:pPr lvl="1"/>
            <a:r>
              <a:rPr lang="de-DE" dirty="0"/>
              <a:t>Architektur-Modell (</a:t>
            </a:r>
            <a:r>
              <a:rPr lang="de-DE" dirty="0" err="1"/>
              <a:t>Reducer</a:t>
            </a:r>
            <a:r>
              <a:rPr lang="de-DE" dirty="0"/>
              <a:t>, Actions,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ist global,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prinzipiell auch für Teil-Anwendungen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einfacher zu bedienen</a:t>
            </a:r>
          </a:p>
          <a:p>
            <a:pPr lvl="1"/>
            <a:r>
              <a:rPr lang="de-DE" dirty="0"/>
              <a:t>Durch Hooks API ist </a:t>
            </a:r>
            <a:r>
              <a:rPr lang="de-DE" dirty="0" err="1"/>
              <a:t>Redux</a:t>
            </a:r>
            <a:r>
              <a:rPr lang="de-DE" dirty="0"/>
              <a:t> aber etwas einfacher geworden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performanter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nur bei Daten, die sich nicht häufig ändern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nur in Fällen ohne viel Logik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3413691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Szenarien für </a:t>
            </a: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Mehr oder minder statische, globale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Aktueller Benutzer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Für „teil-globale“ Daten um einen Zusammenschluss von Komponenten</a:t>
            </a:r>
          </a:p>
          <a:p>
            <a:pPr lvl="1"/>
            <a:r>
              <a:rPr lang="de-DE" dirty="0"/>
              <a:t>Zum Beispiel Form-Komponente mit ihren </a:t>
            </a:r>
            <a:r>
              <a:rPr lang="de-DE" dirty="0" err="1"/>
              <a:t>Children</a:t>
            </a:r>
            <a:endParaRPr lang="de-DE" dirty="0"/>
          </a:p>
          <a:p>
            <a:pPr lvl="1"/>
            <a:r>
              <a:rPr lang="de-DE" dirty="0" err="1"/>
              <a:t>Context</a:t>
            </a:r>
            <a:r>
              <a:rPr lang="de-DE" dirty="0"/>
              <a:t> hält Validierungsinformationen </a:t>
            </a:r>
            <a:r>
              <a:rPr lang="de-DE" dirty="0" err="1"/>
              <a:t>etc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4587172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57555797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Getypter Zugriff auf globalen Zustand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kann Typ-Parameter entgegen nehmen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385073" y="2702222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49013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Getypter Zugriff auf globalen Zustand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Custom Hook für </a:t>
            </a:r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AppState</a:t>
            </a:r>
            <a:r>
              <a:rPr lang="de-DE" b="0" dirty="0">
                <a:solidFill>
                  <a:srgbClr val="36544F"/>
                </a:solidFill>
              </a:rPr>
              <a:t> (leicht vereinfacht)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Kann in der kompletten Anwendung verwendet werden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&lt;R&gt;(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R): R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ist hier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AppState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3212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In unserer Anwendung werden an diversen Stellen Daten geladen</a:t>
            </a:r>
          </a:p>
          <a:p>
            <a:r>
              <a:rPr lang="de-DE" b="0" dirty="0">
                <a:solidFill>
                  <a:srgbClr val="36544F"/>
                </a:solidFill>
              </a:rPr>
              <a:t>Wir wollen gemeinsame Behandlung der Funktionalität</a:t>
            </a:r>
          </a:p>
          <a:p>
            <a:pPr lvl="1"/>
            <a:r>
              <a:rPr lang="de-DE" dirty="0"/>
              <a:t>Error Handling, Lade Zustände </a:t>
            </a:r>
            <a:r>
              <a:rPr lang="de-DE" dirty="0" err="1"/>
              <a:t>etc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87977" y="427267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Daten laden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Indicator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Error Handling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Daten rendern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131E214-D4C9-2749-B85A-86341246C97B}"/>
              </a:ext>
            </a:extLst>
          </p:cNvPr>
          <p:cNvSpPr/>
          <p:nvPr/>
        </p:nvSpPr>
        <p:spPr>
          <a:xfrm>
            <a:off x="4470830" y="4202406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Daten laden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Indicator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Error Handling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Daten rendern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258375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Typ für des globalen Zustands kann abgeleitet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Jede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liefert Teilzustand zurück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combineReducers</a:t>
            </a:r>
            <a:r>
              <a:rPr lang="de-DE" b="0" dirty="0">
                <a:solidFill>
                  <a:srgbClr val="36544F"/>
                </a:solidFill>
              </a:rPr>
              <a:t> verbindet sie zu Gesamt-Zustand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385073" y="3800615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rootReducer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combineReducers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postsReducer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AppState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typeof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rootReducer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</p:txBody>
      </p:sp>
    </p:spTree>
    <p:extLst>
      <p:ext uri="{BB962C8B-B14F-4D97-AF65-F5344CB8AC3E}">
        <p14:creationId xmlns:p14="http://schemas.microsoft.com/office/powerpoint/2010/main" val="77959910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27385700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type: “LOGIN“,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type: “LOGOUT“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8870957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type: “LOGIN“,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“Klaus“,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“Secret“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5389444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type: “LOGIN“,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“Klaus“,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“Secret“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Fehler: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type: „DO_LOGIN“,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“Klaus“,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“Secret“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683812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5498582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r>
              <a:rPr lang="de-DE" b="0" dirty="0">
                <a:solidFill>
                  <a:srgbClr val="36544F"/>
                </a:solidFill>
              </a:rPr>
              <a:t>Durch </a:t>
            </a:r>
            <a:r>
              <a:rPr lang="de-DE" b="0" dirty="0" err="1">
                <a:solidFill>
                  <a:srgbClr val="36544F"/>
                </a:solidFill>
              </a:rPr>
              <a:t>typisierung</a:t>
            </a:r>
            <a:r>
              <a:rPr lang="de-DE" b="0" dirty="0">
                <a:solidFill>
                  <a:srgbClr val="36544F"/>
                </a:solidFill>
              </a:rPr>
              <a:t> könnten 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weggelassen werden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Gettype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stellt korrekte Verwendung sicher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können aber zum Beispiel</a:t>
            </a:r>
          </a:p>
          <a:p>
            <a:pPr lvl="1"/>
            <a:r>
              <a:rPr lang="de-DE" dirty="0"/>
              <a:t>Parameter validieren (</a:t>
            </a:r>
            <a:r>
              <a:rPr lang="de-DE" dirty="0" err="1"/>
              <a:t>username</a:t>
            </a:r>
            <a:r>
              <a:rPr lang="de-DE" dirty="0"/>
              <a:t> !== ““)</a:t>
            </a:r>
          </a:p>
          <a:p>
            <a:pPr lvl="1"/>
            <a:r>
              <a:rPr lang="de-DE" dirty="0"/>
              <a:t>Default-Parameter anbieten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78767796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Action-Typen können von Action </a:t>
            </a:r>
            <a:r>
              <a:rPr lang="de-DE" dirty="0" err="1"/>
              <a:t>Creator</a:t>
            </a:r>
            <a:r>
              <a:rPr lang="de-DE" dirty="0"/>
              <a:t> abgeleitet werden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CB8269B-835B-C145-9039-047DBF8F6678}"/>
              </a:ext>
            </a:extLst>
          </p:cNvPr>
          <p:cNvSpPr/>
          <p:nvPr/>
        </p:nvSpPr>
        <p:spPr>
          <a:xfrm>
            <a:off x="283489" y="1982518"/>
            <a:ext cx="831806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{type: “LOGIN“,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 type: “LOGOUT“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typeof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typeof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1018871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Action-Typen können von Action </a:t>
            </a:r>
            <a:r>
              <a:rPr lang="de-DE" dirty="0" err="1"/>
              <a:t>Creator</a:t>
            </a:r>
            <a:r>
              <a:rPr lang="de-DE" dirty="0"/>
              <a:t> abgeleitet werden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getyptes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funktioniert trotzdem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beide Ansätze können gemischt werden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910596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(“Klaus“, “Secret“));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type: “LOGOUT“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7914881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r>
              <a:rPr lang="de-DE" b="0" i="1" dirty="0">
                <a:solidFill>
                  <a:srgbClr val="36544F"/>
                </a:solidFill>
              </a:rPr>
              <a:t>The </a:t>
            </a:r>
            <a:r>
              <a:rPr lang="de-DE" b="0" i="1" dirty="0" err="1">
                <a:solidFill>
                  <a:srgbClr val="36544F"/>
                </a:solidFill>
              </a:rPr>
              <a:t>official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opinionated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batteries-included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toolset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for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efficient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Redux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development</a:t>
            </a:r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i="1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Default-Konfiguration mit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Thunk</a:t>
            </a:r>
            <a:r>
              <a:rPr lang="de-DE" b="0" dirty="0">
                <a:solidFill>
                  <a:srgbClr val="36544F"/>
                </a:solidFill>
              </a:rPr>
              <a:t> u.a.</a:t>
            </a:r>
          </a:p>
          <a:p>
            <a:r>
              <a:rPr lang="de-DE" b="0" dirty="0">
                <a:solidFill>
                  <a:srgbClr val="36544F"/>
                </a:solidFill>
              </a:rPr>
              <a:t>Vereinfachte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und Actions</a:t>
            </a:r>
          </a:p>
          <a:p>
            <a:r>
              <a:rPr lang="de-DE" b="0" dirty="0">
                <a:solidFill>
                  <a:srgbClr val="36544F"/>
                </a:solidFill>
              </a:rPr>
              <a:t>Spart viel </a:t>
            </a:r>
            <a:r>
              <a:rPr lang="de-DE" b="0" dirty="0" err="1">
                <a:solidFill>
                  <a:srgbClr val="36544F"/>
                </a:solidFill>
              </a:rPr>
              <a:t>Boilerplate</a:t>
            </a:r>
            <a:r>
              <a:rPr lang="de-DE" b="0" dirty="0">
                <a:solidFill>
                  <a:srgbClr val="36544F"/>
                </a:solidFill>
              </a:rPr>
              <a:t>-Code</a:t>
            </a:r>
          </a:p>
          <a:p>
            <a:r>
              <a:rPr lang="de-DE" b="0" dirty="0">
                <a:solidFill>
                  <a:srgbClr val="36544F"/>
                </a:solidFill>
              </a:rPr>
              <a:t>Trotzdem einige neue Konzepte und Begriffe („Slices“)</a:t>
            </a:r>
          </a:p>
          <a:p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690162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Generische </a:t>
            </a:r>
            <a:r>
              <a:rPr lang="de-DE" b="0" dirty="0" err="1">
                <a:solidFill>
                  <a:srgbClr val="36544F"/>
                </a:solidFill>
              </a:rPr>
              <a:t>DataLoader</a:t>
            </a:r>
            <a:r>
              <a:rPr lang="de-DE" b="0" dirty="0">
                <a:solidFill>
                  <a:srgbClr val="36544F"/>
                </a:solidFill>
              </a:rPr>
              <a:t>-Komponente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„Infrastruktur“-Komponente, die Daten laden implementiert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398016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88063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25608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(=&gt; Code nachladen)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Künftig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(z.Zt. experimentell)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916540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Mit </a:t>
            </a:r>
            <a:r>
              <a:rPr lang="de-DE" dirty="0" err="1"/>
              <a:t>dynamic</a:t>
            </a:r>
            <a:r>
              <a:rPr lang="de-DE" dirty="0"/>
              <a:t> Imports wird Code erst bei Bedarf geladen</a:t>
            </a:r>
            <a:br>
              <a:rPr lang="de-DE" dirty="0"/>
            </a:b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461387E-359F-BC43-8A66-674594BB7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040" y="1867545"/>
            <a:ext cx="5597920" cy="436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19746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EA92353-1338-B242-BD3E-17F764E15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458" y="1819711"/>
            <a:ext cx="5819658" cy="453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49155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1830807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&lt;Route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=„/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&lt;/Route&gt;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...weitere Seiten...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6416195" y="249730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5388529" y="2255194"/>
            <a:ext cx="3730212" cy="206608"/>
            <a:chOff x="5388529" y="3448563"/>
            <a:chExt cx="3730212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18741" y="3448563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3232" y="3448564"/>
              <a:ext cx="0" cy="206606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88529" y="3655171"/>
              <a:ext cx="3730212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332952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„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“-Komponente an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0C534A2-ABC1-2B4C-8AED-8FA71DCFDEE6}"/>
              </a:ext>
            </a:extLst>
          </p:cNvPr>
          <p:cNvSpPr txBox="1"/>
          <p:nvPr/>
        </p:nvSpPr>
        <p:spPr>
          <a:xfrm>
            <a:off x="566782" y="210798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&lt;Route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=„/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“&gt;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&lt;/Route&gt;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...weitere Seiten...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5393768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9216" y="2898900"/>
            <a:ext cx="9847568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Mode</a:t>
            </a:r>
          </a:p>
          <a:p>
            <a:pPr algn="ctr"/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&amp; </a:t>
            </a:r>
          </a:p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Fetching</a:t>
            </a:r>
            <a:endParaRPr lang="de-DE" sz="1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5597212-EEEE-304E-B611-3A166365FE9B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27879621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Oktober 2019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ED18C64-A562-2542-AD26-0C312D0F0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087" y="755374"/>
            <a:ext cx="6893825" cy="375397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A8F158D-5FDF-F743-92FB-7B0F750E8277}"/>
              </a:ext>
            </a:extLst>
          </p:cNvPr>
          <p:cNvSpPr txBox="1"/>
          <p:nvPr/>
        </p:nvSpPr>
        <p:spPr>
          <a:xfrm>
            <a:off x="1506087" y="4596067"/>
            <a:ext cx="395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hlinkClick r:id="rId3"/>
              </a:rPr>
              <a:t>https://reactjs.org/concurrent</a:t>
            </a:r>
            <a:endParaRPr lang="de-DE" sz="2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1608825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Januar 2020 😲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A8F158D-5FDF-F743-92FB-7B0F750E8277}"/>
              </a:ext>
            </a:extLst>
          </p:cNvPr>
          <p:cNvSpPr txBox="1"/>
          <p:nvPr/>
        </p:nvSpPr>
        <p:spPr>
          <a:xfrm>
            <a:off x="1506087" y="4596067"/>
            <a:ext cx="395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hlinkClick r:id="rId2"/>
              </a:rPr>
              <a:t>https://reactjs.org/concurrent</a:t>
            </a:r>
            <a:endParaRPr lang="de-DE" sz="2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1587D67-1DD4-D348-93AC-93022CDB9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951" y="755375"/>
            <a:ext cx="6921874" cy="332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5582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 1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Updates können priorisiert werden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0532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Generische </a:t>
            </a:r>
            <a:r>
              <a:rPr lang="de-DE" b="0" dirty="0" err="1">
                <a:solidFill>
                  <a:srgbClr val="36544F"/>
                </a:solidFill>
              </a:rPr>
              <a:t>DataLoader</a:t>
            </a:r>
            <a:r>
              <a:rPr lang="de-DE" b="0" dirty="0">
                <a:solidFill>
                  <a:srgbClr val="36544F"/>
                </a:solidFill>
              </a:rPr>
              <a:t>-Komponente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„Infrastruktur“-Komponente, die Daten laden implementiert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398016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Kind-Komponente rendern und Properties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übergeben....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.... ? // WIE?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17948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 2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Komponenten können u.a. vor-gerendert werden, ohne sofort sichtbar zu sein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Zum Beispiel beim </a:t>
            </a:r>
            <a:r>
              <a:rPr lang="de-DE" b="1" dirty="0"/>
              <a:t>Laden von Code und Daten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Verhindert überflüssige Warte- und Zwischen-Zustände</a:t>
            </a:r>
          </a:p>
          <a:p>
            <a:pPr lvl="1">
              <a:lnSpc>
                <a:spcPct val="120000"/>
              </a:lnSpc>
            </a:pPr>
            <a:r>
              <a:rPr lang="de-DE" b="0" dirty="0">
                <a:solidFill>
                  <a:srgbClr val="9E60B8"/>
                </a:solidFill>
              </a:rPr>
              <a:t>Komponenten müssen "</a:t>
            </a:r>
            <a:r>
              <a:rPr lang="de-DE" b="0" i="1" dirty="0">
                <a:solidFill>
                  <a:srgbClr val="9E60B8"/>
                </a:solidFill>
              </a:rPr>
              <a:t>etwas</a:t>
            </a:r>
            <a:r>
              <a:rPr lang="de-DE" b="0" dirty="0">
                <a:solidFill>
                  <a:srgbClr val="9E60B8"/>
                </a:solidFill>
              </a:rPr>
              <a:t>" haben, woher sie ihre Daten beziehen (gibt’s aber noch nicht)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Erst wenn Komponente alle </a:t>
            </a:r>
            <a:r>
              <a:rPr lang="de-DE" dirty="0">
                <a:solidFill>
                  <a:srgbClr val="9E60B8"/>
                </a:solidFill>
              </a:rPr>
              <a:t>gewünschten</a:t>
            </a:r>
            <a:r>
              <a:rPr lang="de-DE" dirty="0"/>
              <a:t> Daten hat, wird sie angezeigt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567235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01F324-35A1-E24B-8627-6C8540EB179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Focus im </a:t>
            </a:r>
            <a:r>
              <a:rPr lang="de-DE" dirty="0" err="1"/>
              <a:t>React</a:t>
            </a:r>
            <a:r>
              <a:rPr lang="de-DE" dirty="0"/>
              <a:t>-Team zzt. bei </a:t>
            </a:r>
            <a:r>
              <a:rPr lang="de-DE" dirty="0" err="1"/>
              <a:t>GraphQL</a:t>
            </a:r>
            <a:r>
              <a:rPr lang="de-DE" dirty="0"/>
              <a:t>/Relay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959301" y="6355297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972" y="15395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47874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5387D2-250D-FA43-BB4C-D605B38F4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React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34188B-0DBD-9445-9C31-750B14518E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753435"/>
          </a:xfrm>
        </p:spPr>
        <p:txBody>
          <a:bodyPr/>
          <a:lstStyle/>
          <a:p>
            <a:r>
              <a:rPr lang="de-DE" dirty="0"/>
              <a:t>Beispiel: Seite öffnen</a:t>
            </a:r>
          </a:p>
          <a:p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A1F1C82-D447-8B45-9623-65F385D2DAC0}"/>
              </a:ext>
            </a:extLst>
          </p:cNvPr>
          <p:cNvSpPr txBox="1"/>
          <p:nvPr/>
        </p:nvSpPr>
        <p:spPr>
          <a:xfrm>
            <a:off x="203200" y="1451309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http://localhost:9081/?</a:t>
            </a:r>
            <a:r>
              <a:rPr lang="de-DE" sz="1400" dirty="0" err="1">
                <a:solidFill>
                  <a:srgbClr val="1778B8"/>
                </a:solidFill>
              </a:rPr>
              <a:t>delay</a:t>
            </a:r>
            <a:endParaRPr lang="de-DE" sz="1400" dirty="0">
              <a:solidFill>
                <a:srgbClr val="1778B8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4E26AF7-F357-E34B-A765-56CFF00A0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383" y="2015331"/>
            <a:ext cx="5143123" cy="458343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7B20369-D800-2E47-946F-9FE7D2776242}"/>
              </a:ext>
            </a:extLst>
          </p:cNvPr>
          <p:cNvSpPr/>
          <p:nvPr/>
        </p:nvSpPr>
        <p:spPr>
          <a:xfrm>
            <a:off x="5809129" y="5522259"/>
            <a:ext cx="1559859" cy="309681"/>
          </a:xfrm>
          <a:prstGeom prst="rect">
            <a:avLst/>
          </a:prstGeom>
          <a:noFill/>
          <a:ln w="19050">
            <a:solidFill>
              <a:srgbClr val="FB8E2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503669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useTransition</a:t>
            </a:r>
            <a:r>
              <a:rPr lang="de-DE" dirty="0">
                <a:solidFill>
                  <a:srgbClr val="FB8E20"/>
                </a:solidFill>
              </a:rPr>
              <a:t>: </a:t>
            </a:r>
            <a:r>
              <a:rPr lang="de-DE" b="0" dirty="0">
                <a:solidFill>
                  <a:srgbClr val="36544F"/>
                </a:solidFill>
              </a:rPr>
              <a:t>Übergänge, bei denen die Ziel-Komponente auf evtl. noch auf Daten wartet, müssen angegeben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verzögert den Übergang zur Ziel-Komponente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Unnötige Warteindikatoren werden vermieden</a:t>
            </a:r>
          </a:p>
          <a:p>
            <a:r>
              <a:rPr lang="de-DE" b="0" dirty="0">
                <a:solidFill>
                  <a:srgbClr val="36544F"/>
                </a:solidFill>
              </a:rPr>
              <a:t>Ausgangskomponente kann anzeigen, dass gewartet wird</a:t>
            </a:r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D23EB81-D72F-F04D-B6A8-9D7ED8DF023D}"/>
              </a:ext>
            </a:extLst>
          </p:cNvPr>
          <p:cNvSpPr txBox="1"/>
          <p:nvPr/>
        </p:nvSpPr>
        <p:spPr>
          <a:xfrm>
            <a:off x="203200" y="3112723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Code-Beispiel: </a:t>
            </a:r>
            <a:r>
              <a:rPr lang="de-DE" sz="1400" dirty="0" err="1">
                <a:solidFill>
                  <a:srgbClr val="1778B8"/>
                </a:solidFill>
              </a:rPr>
              <a:t>ChatPage.js</a:t>
            </a:r>
            <a:r>
              <a:rPr lang="de-DE" sz="1400" dirty="0">
                <a:solidFill>
                  <a:srgbClr val="1778B8"/>
                </a:solidFill>
              </a:rPr>
              <a:t>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A9ABA11-565C-D34B-A3B6-F584063A8D83}"/>
              </a:ext>
            </a:extLst>
          </p:cNvPr>
          <p:cNvSpPr txBox="1"/>
          <p:nvPr/>
        </p:nvSpPr>
        <p:spPr>
          <a:xfrm>
            <a:off x="1633747" y="3580749"/>
            <a:ext cx="913585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setTransition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isPending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]= </a:t>
            </a:r>
            <a:r>
              <a:rPr lang="de-DE" sz="16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useTransition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openDashboard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setTransition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setView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&lt;Button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openDashboard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pending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isPending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Dashboard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&lt;Button&gt;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7505979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5387D2-250D-FA43-BB4C-D605B38F4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34188B-0DBD-9445-9C31-750B14518E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753435"/>
          </a:xfrm>
        </p:spPr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r>
              <a:rPr lang="de-DE" dirty="0"/>
              <a:t>: Daten laden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344900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5387D2-250D-FA43-BB4C-D605B38F4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34188B-0DBD-9445-9C31-750B14518E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753435"/>
          </a:xfrm>
        </p:spPr>
        <p:txBody>
          <a:bodyPr/>
          <a:lstStyle/>
          <a:p>
            <a:r>
              <a:rPr lang="de-DE" dirty="0"/>
              <a:t>Beispiel: Admin Dashboard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D4352C3-9641-7241-8DD2-8128370C3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513"/>
          <a:stretch/>
        </p:blipFill>
        <p:spPr>
          <a:xfrm>
            <a:off x="4953000" y="1232647"/>
            <a:ext cx="4175707" cy="227255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0BF6A89-486A-DB4C-9BE7-99F5694F3257}"/>
              </a:ext>
            </a:extLst>
          </p:cNvPr>
          <p:cNvSpPr/>
          <p:nvPr/>
        </p:nvSpPr>
        <p:spPr>
          <a:xfrm>
            <a:off x="5317250" y="1843662"/>
            <a:ext cx="2607550" cy="1585338"/>
          </a:xfrm>
          <a:prstGeom prst="rect">
            <a:avLst/>
          </a:prstGeom>
          <a:noFill/>
          <a:ln w="19050">
            <a:solidFill>
              <a:srgbClr val="FB8E2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3F574C-CD6E-7B4D-8640-C6E1B8C0D291}"/>
              </a:ext>
            </a:extLst>
          </p:cNvPr>
          <p:cNvSpPr txBox="1"/>
          <p:nvPr/>
        </p:nvSpPr>
        <p:spPr>
          <a:xfrm>
            <a:off x="3397624" y="2359978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cpus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A1F1C82-D447-8B45-9623-65F385D2DAC0}"/>
              </a:ext>
            </a:extLst>
          </p:cNvPr>
          <p:cNvSpPr txBox="1"/>
          <p:nvPr/>
        </p:nvSpPr>
        <p:spPr>
          <a:xfrm>
            <a:off x="203200" y="1451309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http://localhost:9081/</a:t>
            </a:r>
            <a:r>
              <a:rPr lang="de-DE" sz="1400" dirty="0" err="1">
                <a:solidFill>
                  <a:srgbClr val="1778B8"/>
                </a:solidFill>
              </a:rPr>
              <a:t>dashboard?delay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92435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5387D2-250D-FA43-BB4C-D605B38F4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34188B-0DBD-9445-9C31-750B14518E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753435"/>
          </a:xfrm>
        </p:spPr>
        <p:txBody>
          <a:bodyPr/>
          <a:lstStyle/>
          <a:p>
            <a:r>
              <a:rPr lang="de-DE" dirty="0"/>
              <a:t>Beispiel: Admin Dashboard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D4352C3-9641-7241-8DD2-8128370C31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719"/>
          <a:stretch/>
        </p:blipFill>
        <p:spPr>
          <a:xfrm>
            <a:off x="4953000" y="1232647"/>
            <a:ext cx="4175707" cy="4038599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0BF6A89-486A-DB4C-9BE7-99F5694F3257}"/>
              </a:ext>
            </a:extLst>
          </p:cNvPr>
          <p:cNvSpPr/>
          <p:nvPr/>
        </p:nvSpPr>
        <p:spPr>
          <a:xfrm>
            <a:off x="5317250" y="1843662"/>
            <a:ext cx="2607550" cy="1585338"/>
          </a:xfrm>
          <a:prstGeom prst="rect">
            <a:avLst/>
          </a:prstGeom>
          <a:noFill/>
          <a:ln w="19050">
            <a:solidFill>
              <a:srgbClr val="FB8E2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CDF218E-BBD4-BF40-9E29-3472286BDED1}"/>
              </a:ext>
            </a:extLst>
          </p:cNvPr>
          <p:cNvSpPr/>
          <p:nvPr/>
        </p:nvSpPr>
        <p:spPr>
          <a:xfrm>
            <a:off x="5317250" y="3493167"/>
            <a:ext cx="2607550" cy="1778079"/>
          </a:xfrm>
          <a:prstGeom prst="rect">
            <a:avLst/>
          </a:prstGeom>
          <a:noFill/>
          <a:ln w="19050"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3F574C-CD6E-7B4D-8640-C6E1B8C0D291}"/>
              </a:ext>
            </a:extLst>
          </p:cNvPr>
          <p:cNvSpPr txBox="1"/>
          <p:nvPr/>
        </p:nvSpPr>
        <p:spPr>
          <a:xfrm>
            <a:off x="3397624" y="2359978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cpus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33C018C-0C6E-9D4F-BCE0-50BB59C656FE}"/>
              </a:ext>
            </a:extLst>
          </p:cNvPr>
          <p:cNvSpPr txBox="1"/>
          <p:nvPr/>
        </p:nvSpPr>
        <p:spPr>
          <a:xfrm>
            <a:off x="3397624" y="4043652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A1F1C82-D447-8B45-9623-65F385D2DAC0}"/>
              </a:ext>
            </a:extLst>
          </p:cNvPr>
          <p:cNvSpPr txBox="1"/>
          <p:nvPr/>
        </p:nvSpPr>
        <p:spPr>
          <a:xfrm>
            <a:off x="203200" y="1451309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http://localhost:9081/</a:t>
            </a:r>
            <a:r>
              <a:rPr lang="de-DE" sz="1400" dirty="0" err="1">
                <a:solidFill>
                  <a:srgbClr val="1778B8"/>
                </a:solidFill>
              </a:rPr>
              <a:t>dashboard?delay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0163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5387D2-250D-FA43-BB4C-D605B38F4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34188B-0DBD-9445-9C31-750B14518E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753435"/>
          </a:xfrm>
        </p:spPr>
        <p:txBody>
          <a:bodyPr/>
          <a:lstStyle/>
          <a:p>
            <a:r>
              <a:rPr lang="de-DE" dirty="0"/>
              <a:t>Beispiel: Admin Dashboard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D4352C3-9641-7241-8DD2-8128370C3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1232647"/>
            <a:ext cx="4175707" cy="5225849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0BF6A89-486A-DB4C-9BE7-99F5694F3257}"/>
              </a:ext>
            </a:extLst>
          </p:cNvPr>
          <p:cNvSpPr/>
          <p:nvPr/>
        </p:nvSpPr>
        <p:spPr>
          <a:xfrm>
            <a:off x="5317250" y="1843662"/>
            <a:ext cx="2607550" cy="1585338"/>
          </a:xfrm>
          <a:prstGeom prst="rect">
            <a:avLst/>
          </a:prstGeom>
          <a:noFill/>
          <a:ln w="19050">
            <a:solidFill>
              <a:srgbClr val="FB8E2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CDF218E-BBD4-BF40-9E29-3472286BDED1}"/>
              </a:ext>
            </a:extLst>
          </p:cNvPr>
          <p:cNvSpPr/>
          <p:nvPr/>
        </p:nvSpPr>
        <p:spPr>
          <a:xfrm>
            <a:off x="5317250" y="3493167"/>
            <a:ext cx="2607550" cy="1778079"/>
          </a:xfrm>
          <a:prstGeom prst="rect">
            <a:avLst/>
          </a:prstGeom>
          <a:noFill/>
          <a:ln w="19050"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2F11E76-5F6B-404F-B3B3-21892C146147}"/>
              </a:ext>
            </a:extLst>
          </p:cNvPr>
          <p:cNvSpPr/>
          <p:nvPr/>
        </p:nvSpPr>
        <p:spPr>
          <a:xfrm>
            <a:off x="5317250" y="5335412"/>
            <a:ext cx="2607550" cy="1084051"/>
          </a:xfrm>
          <a:prstGeom prst="rect">
            <a:avLst/>
          </a:prstGeom>
          <a:noFill/>
          <a:ln w="19050">
            <a:solidFill>
              <a:srgbClr val="1778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3F574C-CD6E-7B4D-8640-C6E1B8C0D291}"/>
              </a:ext>
            </a:extLst>
          </p:cNvPr>
          <p:cNvSpPr txBox="1"/>
          <p:nvPr/>
        </p:nvSpPr>
        <p:spPr>
          <a:xfrm>
            <a:off x="3397624" y="2359978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cpus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33C018C-0C6E-9D4F-BCE0-50BB59C656FE}"/>
              </a:ext>
            </a:extLst>
          </p:cNvPr>
          <p:cNvSpPr txBox="1"/>
          <p:nvPr/>
        </p:nvSpPr>
        <p:spPr>
          <a:xfrm>
            <a:off x="3397624" y="4043652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C980414-42F1-B04F-AF69-E4E3BA95F5B5}"/>
              </a:ext>
            </a:extLst>
          </p:cNvPr>
          <p:cNvSpPr txBox="1"/>
          <p:nvPr/>
        </p:nvSpPr>
        <p:spPr>
          <a:xfrm>
            <a:off x="3397624" y="5831940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A1F1C82-D447-8B45-9623-65F385D2DAC0}"/>
              </a:ext>
            </a:extLst>
          </p:cNvPr>
          <p:cNvSpPr txBox="1"/>
          <p:nvPr/>
        </p:nvSpPr>
        <p:spPr>
          <a:xfrm>
            <a:off x="203200" y="1451309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http://localhost:9081/</a:t>
            </a:r>
            <a:r>
              <a:rPr lang="de-DE" sz="1400" dirty="0" err="1">
                <a:solidFill>
                  <a:srgbClr val="1778B8"/>
                </a:solidFill>
              </a:rPr>
              <a:t>dashboard?delay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9989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5387D2-250D-FA43-BB4C-D605B38F4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34188B-0DBD-9445-9C31-750B14518E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4805880"/>
          </a:xfrm>
        </p:spPr>
        <p:txBody>
          <a:bodyPr>
            <a:normAutofit/>
          </a:bodyPr>
          <a:lstStyle/>
          <a:p>
            <a:r>
              <a:rPr lang="de-DE" dirty="0"/>
              <a:t>Beispiel: Admin Dashboard</a:t>
            </a:r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sz="2000" dirty="0">
                <a:solidFill>
                  <a:srgbClr val="9E60B8"/>
                </a:solidFill>
              </a:rPr>
              <a:t>Fachlich: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Wo wollen wir warten?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Welche Daten müssen da sein,</a:t>
            </a:r>
            <a:br>
              <a:rPr lang="de-DE" sz="2000" b="0" dirty="0">
                <a:solidFill>
                  <a:srgbClr val="36544F"/>
                </a:solidFill>
              </a:rPr>
            </a:br>
            <a:r>
              <a:rPr lang="de-DE" sz="2000" b="0" dirty="0">
                <a:solidFill>
                  <a:srgbClr val="36544F"/>
                </a:solidFill>
              </a:rPr>
              <a:t>damit Darstellung Sinn macht?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D4352C3-9641-7241-8DD2-8128370C3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1232647"/>
            <a:ext cx="4175707" cy="5225849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0BF6A89-486A-DB4C-9BE7-99F5694F3257}"/>
              </a:ext>
            </a:extLst>
          </p:cNvPr>
          <p:cNvSpPr/>
          <p:nvPr/>
        </p:nvSpPr>
        <p:spPr>
          <a:xfrm>
            <a:off x="5317250" y="1843662"/>
            <a:ext cx="2607550" cy="1585338"/>
          </a:xfrm>
          <a:prstGeom prst="rect">
            <a:avLst/>
          </a:prstGeom>
          <a:noFill/>
          <a:ln w="19050">
            <a:solidFill>
              <a:srgbClr val="FB8E2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CDF218E-BBD4-BF40-9E29-3472286BDED1}"/>
              </a:ext>
            </a:extLst>
          </p:cNvPr>
          <p:cNvSpPr/>
          <p:nvPr/>
        </p:nvSpPr>
        <p:spPr>
          <a:xfrm>
            <a:off x="5317250" y="3493167"/>
            <a:ext cx="2607550" cy="1778079"/>
          </a:xfrm>
          <a:prstGeom prst="rect">
            <a:avLst/>
          </a:prstGeom>
          <a:noFill/>
          <a:ln w="19050"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2F11E76-5F6B-404F-B3B3-21892C146147}"/>
              </a:ext>
            </a:extLst>
          </p:cNvPr>
          <p:cNvSpPr/>
          <p:nvPr/>
        </p:nvSpPr>
        <p:spPr>
          <a:xfrm>
            <a:off x="5317250" y="5335412"/>
            <a:ext cx="2607550" cy="1084051"/>
          </a:xfrm>
          <a:prstGeom prst="rect">
            <a:avLst/>
          </a:prstGeom>
          <a:noFill/>
          <a:ln w="19050">
            <a:solidFill>
              <a:srgbClr val="1778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3F574C-CD6E-7B4D-8640-C6E1B8C0D291}"/>
              </a:ext>
            </a:extLst>
          </p:cNvPr>
          <p:cNvSpPr txBox="1"/>
          <p:nvPr/>
        </p:nvSpPr>
        <p:spPr>
          <a:xfrm>
            <a:off x="8058491" y="2021424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cpus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33C018C-0C6E-9D4F-BCE0-50BB59C656FE}"/>
              </a:ext>
            </a:extLst>
          </p:cNvPr>
          <p:cNvSpPr txBox="1"/>
          <p:nvPr/>
        </p:nvSpPr>
        <p:spPr>
          <a:xfrm>
            <a:off x="8058491" y="3705098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C980414-42F1-B04F-AF69-E4E3BA95F5B5}"/>
              </a:ext>
            </a:extLst>
          </p:cNvPr>
          <p:cNvSpPr txBox="1"/>
          <p:nvPr/>
        </p:nvSpPr>
        <p:spPr>
          <a:xfrm>
            <a:off x="8058491" y="5493386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A1F1C82-D447-8B45-9623-65F385D2DAC0}"/>
              </a:ext>
            </a:extLst>
          </p:cNvPr>
          <p:cNvSpPr txBox="1"/>
          <p:nvPr/>
        </p:nvSpPr>
        <p:spPr>
          <a:xfrm>
            <a:off x="203200" y="1451309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http://localhost:9081/</a:t>
            </a:r>
            <a:r>
              <a:rPr lang="de-DE" sz="1400" dirty="0" err="1">
                <a:solidFill>
                  <a:srgbClr val="1778B8"/>
                </a:solidFill>
              </a:rPr>
              <a:t>dashboard?delay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227788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5387D2-250D-FA43-BB4C-D605B38F4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34188B-0DBD-9445-9C31-750B14518E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4805880"/>
          </a:xfrm>
        </p:spPr>
        <p:txBody>
          <a:bodyPr>
            <a:normAutofit/>
          </a:bodyPr>
          <a:lstStyle/>
          <a:p>
            <a:r>
              <a:rPr lang="de-DE" dirty="0"/>
              <a:t>Beispiel: Admin Dashboard</a:t>
            </a:r>
          </a:p>
          <a:p>
            <a:endParaRPr lang="de-DE" dirty="0"/>
          </a:p>
          <a:p>
            <a:endParaRPr lang="de-DE" dirty="0"/>
          </a:p>
          <a:p>
            <a:pPr marL="0" indent="0">
              <a:buNone/>
            </a:pPr>
            <a:r>
              <a:rPr lang="de-DE" sz="2000" dirty="0">
                <a:solidFill>
                  <a:srgbClr val="9E60B8"/>
                </a:solidFill>
              </a:rPr>
              <a:t>Fachlich: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Wo wollen wir warten?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Welche Daten müssen da sein,</a:t>
            </a:r>
            <a:br>
              <a:rPr lang="de-DE" sz="2000" b="0" dirty="0">
                <a:solidFill>
                  <a:srgbClr val="36544F"/>
                </a:solidFill>
              </a:rPr>
            </a:br>
            <a:r>
              <a:rPr lang="de-DE" sz="2000" b="0" dirty="0">
                <a:solidFill>
                  <a:srgbClr val="36544F"/>
                </a:solidFill>
              </a:rPr>
              <a:t>damit Darstellung Sinn macht?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2000" dirty="0">
                <a:solidFill>
                  <a:srgbClr val="9E60B8"/>
                </a:solidFill>
              </a:rPr>
              <a:t>Technisch: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Wie kommt die Seite an die Daten?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Wie unterbrechen wir das Rendern?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D4352C3-9641-7241-8DD2-8128370C3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1232647"/>
            <a:ext cx="4175707" cy="5225849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0BF6A89-486A-DB4C-9BE7-99F5694F3257}"/>
              </a:ext>
            </a:extLst>
          </p:cNvPr>
          <p:cNvSpPr/>
          <p:nvPr/>
        </p:nvSpPr>
        <p:spPr>
          <a:xfrm>
            <a:off x="5317250" y="1843662"/>
            <a:ext cx="2607550" cy="1585338"/>
          </a:xfrm>
          <a:prstGeom prst="rect">
            <a:avLst/>
          </a:prstGeom>
          <a:noFill/>
          <a:ln w="19050">
            <a:solidFill>
              <a:srgbClr val="FB8E2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CDF218E-BBD4-BF40-9E29-3472286BDED1}"/>
              </a:ext>
            </a:extLst>
          </p:cNvPr>
          <p:cNvSpPr/>
          <p:nvPr/>
        </p:nvSpPr>
        <p:spPr>
          <a:xfrm>
            <a:off x="5317250" y="3493167"/>
            <a:ext cx="2607550" cy="1778079"/>
          </a:xfrm>
          <a:prstGeom prst="rect">
            <a:avLst/>
          </a:prstGeom>
          <a:noFill/>
          <a:ln w="19050">
            <a:solidFill>
              <a:srgbClr val="9E60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2F11E76-5F6B-404F-B3B3-21892C146147}"/>
              </a:ext>
            </a:extLst>
          </p:cNvPr>
          <p:cNvSpPr/>
          <p:nvPr/>
        </p:nvSpPr>
        <p:spPr>
          <a:xfrm>
            <a:off x="5317250" y="5335412"/>
            <a:ext cx="2607550" cy="1084051"/>
          </a:xfrm>
          <a:prstGeom prst="rect">
            <a:avLst/>
          </a:prstGeom>
          <a:noFill/>
          <a:ln w="19050">
            <a:solidFill>
              <a:srgbClr val="1778B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693F574C-CD6E-7B4D-8640-C6E1B8C0D291}"/>
              </a:ext>
            </a:extLst>
          </p:cNvPr>
          <p:cNvSpPr txBox="1"/>
          <p:nvPr/>
        </p:nvSpPr>
        <p:spPr>
          <a:xfrm>
            <a:off x="8058491" y="2021424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cpus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33C018C-0C6E-9D4F-BCE0-50BB59C656FE}"/>
              </a:ext>
            </a:extLst>
          </p:cNvPr>
          <p:cNvSpPr txBox="1"/>
          <p:nvPr/>
        </p:nvSpPr>
        <p:spPr>
          <a:xfrm>
            <a:off x="8058491" y="3705098"/>
            <a:ext cx="12955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C980414-42F1-B04F-AF69-E4E3BA95F5B5}"/>
              </a:ext>
            </a:extLst>
          </p:cNvPr>
          <p:cNvSpPr txBox="1"/>
          <p:nvPr/>
        </p:nvSpPr>
        <p:spPr>
          <a:xfrm>
            <a:off x="8058491" y="5493386"/>
            <a:ext cx="14189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A1F1C82-D447-8B45-9623-65F385D2DAC0}"/>
              </a:ext>
            </a:extLst>
          </p:cNvPr>
          <p:cNvSpPr txBox="1"/>
          <p:nvPr/>
        </p:nvSpPr>
        <p:spPr>
          <a:xfrm>
            <a:off x="203200" y="1451309"/>
            <a:ext cx="3742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http://localhost:9081/</a:t>
            </a:r>
            <a:r>
              <a:rPr lang="de-DE" sz="1400" dirty="0" err="1">
                <a:solidFill>
                  <a:srgbClr val="1778B8"/>
                </a:solidFill>
              </a:rPr>
              <a:t>dashboard?delay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8204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5795</Words>
  <Application>Microsoft Macintosh PowerPoint</Application>
  <PresentationFormat>A4-Papier (210 x 297 mm)</PresentationFormat>
  <Paragraphs>1275</Paragraphs>
  <Slides>104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104</vt:i4>
      </vt:variant>
    </vt:vector>
  </HeadingPairs>
  <TitlesOfParts>
    <vt:vector size="116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OOSE Abendvortrag Hamburg | Januar 2020 | @nilshartmann</vt:lpstr>
      <vt:lpstr>https://nilshartmann.net</vt:lpstr>
      <vt:lpstr>Ein Beispiel...</vt:lpstr>
      <vt:lpstr>Hintergrund: Render Properties</vt:lpstr>
      <vt:lpstr>Hintergrund: Render Properties</vt:lpstr>
      <vt:lpstr>Hintergrund: Render Properties</vt:lpstr>
      <vt:lpstr>Render Properties</vt:lpstr>
      <vt:lpstr>Render Properties</vt:lpstr>
      <vt:lpstr>Render Properties</vt:lpstr>
      <vt:lpstr>Render Properties</vt:lpstr>
      <vt:lpstr>Render Properties</vt:lpstr>
      <vt:lpstr>Render Properties</vt:lpstr>
      <vt:lpstr>Hooks als Alternative</vt:lpstr>
      <vt:lpstr>Hooks als Alternative</vt:lpstr>
      <vt:lpstr>PowerPoint-Präsentation</vt:lpstr>
      <vt:lpstr>Hintergrund</vt:lpstr>
      <vt:lpstr>Hintergrund</vt:lpstr>
      <vt:lpstr>Hooks als Alternative</vt:lpstr>
      <vt:lpstr>Hooks als Alternative</vt:lpstr>
      <vt:lpstr>Hooks als Alternative</vt:lpstr>
      <vt:lpstr>Hooks als Alternative</vt:lpstr>
      <vt:lpstr>Hooks als Alternative</vt:lpstr>
      <vt:lpstr>Hooks als Alternative</vt:lpstr>
      <vt:lpstr>Hooks als Alternative</vt:lpstr>
      <vt:lpstr>Hooks als Alternative</vt:lpstr>
      <vt:lpstr>State in Hooks</vt:lpstr>
      <vt:lpstr>State in Hooks</vt:lpstr>
      <vt:lpstr>State in Hooks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Teil 1</vt:lpstr>
      <vt:lpstr>Globale Daten</vt:lpstr>
      <vt:lpstr>Globale Daten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Higher order Components</vt:lpstr>
      <vt:lpstr>Higher order Components</vt:lpstr>
      <vt:lpstr>Higher order Components</vt:lpstr>
      <vt:lpstr>Higher order Components</vt:lpstr>
      <vt:lpstr>Higher order Components</vt:lpstr>
      <vt:lpstr>Higher order Components</vt:lpstr>
      <vt:lpstr>Higher order Components</vt:lpstr>
      <vt:lpstr>Higher order Components</vt:lpstr>
      <vt:lpstr>Globale Daten</vt:lpstr>
      <vt:lpstr>Higher order Components</vt:lpstr>
      <vt:lpstr>Globaler Zustand</vt:lpstr>
      <vt:lpstr>Globaler Zustand</vt:lpstr>
      <vt:lpstr>Globaler Zustand</vt:lpstr>
      <vt:lpstr>Globaler Zustand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Ausblick: Redux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Ausblick</vt:lpstr>
      <vt:lpstr>Oktober 2019</vt:lpstr>
      <vt:lpstr>Januar 2020 😲</vt:lpstr>
      <vt:lpstr>concurrent React</vt:lpstr>
      <vt:lpstr>concurrent React</vt:lpstr>
      <vt:lpstr>concurrent React</vt:lpstr>
      <vt:lpstr>Concurrent React</vt:lpstr>
      <vt:lpstr>concurrent React</vt:lpstr>
      <vt:lpstr>Suspense For Data Fetching</vt:lpstr>
      <vt:lpstr>Suspense For Data Fetching</vt:lpstr>
      <vt:lpstr>Suspense For Data Fetching</vt:lpstr>
      <vt:lpstr>Suspense For Data Fetching</vt:lpstr>
      <vt:lpstr>Suspense For Data Fetching</vt:lpstr>
      <vt:lpstr>Suspense For Data Fetching</vt:lpstr>
      <vt:lpstr>Suspense For Data Fetching</vt:lpstr>
      <vt:lpstr>Suspense For Data Fetching</vt:lpstr>
      <vt:lpstr>Suspense For Data Fetching</vt:lpstr>
      <vt:lpstr>concurrent React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964</cp:revision>
  <cp:lastPrinted>2019-09-04T14:49:47Z</cp:lastPrinted>
  <dcterms:created xsi:type="dcterms:W3CDTF">2016-03-28T15:59:53Z</dcterms:created>
  <dcterms:modified xsi:type="dcterms:W3CDTF">2020-01-21T06:46:58Z</dcterms:modified>
</cp:coreProperties>
</file>

<file path=docProps/thumbnail.jpeg>
</file>